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roxima Nova"/>
      <p:regular r:id="rId50"/>
      <p:bold r:id="rId51"/>
      <p:italic r:id="rId52"/>
      <p:boldItalic r:id="rId53"/>
    </p:embeddedFont>
    <p:embeddedFont>
      <p:font typeface="Roboto"/>
      <p:regular r:id="rId54"/>
      <p:bold r:id="rId55"/>
      <p:italic r:id="rId56"/>
      <p:boldItalic r:id="rId57"/>
    </p:embeddedFont>
    <p:embeddedFont>
      <p:font typeface="Roboto Medium"/>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1C3E51-B377-4D70-A1C7-6F572975CF74}">
  <a:tblStyle styleId="{021C3E51-B377-4D70-A1C7-6F572975CF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font" Target="fonts/RobotoMedium-boldItalic.fntdata"/><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edium-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RobotoMedium-bold.fntdata"/><Relationship Id="rId14" Type="http://schemas.openxmlformats.org/officeDocument/2006/relationships/slide" Target="slides/slide8.xml"/><Relationship Id="rId58" Type="http://schemas.openxmlformats.org/officeDocument/2006/relationships/font" Target="fonts/Roboto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265969293_Consumer_segments_in_organic_foods_market" TargetMode="External"/><Relationship Id="rId3" Type="http://schemas.openxmlformats.org/officeDocument/2006/relationships/hyperlink" Target="https://www.cnbc.com/2017/09/21/heres-how-bad-economically-a-spain-catalonia-split-could-really-be.html" TargetMode="External"/><Relationship Id="rId4" Type="http://schemas.openxmlformats.org/officeDocument/2006/relationships/hyperlink" Target="https://www.mapa.gob.es/es/alimentacion/temas/produccion-ecologica/estadisticaspe2018_tcm30-513741.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descat.cat/pub/?id=aec&amp;n=444&amp;lang=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rmingismagic.co.uk/film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8b3f1c10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8b3f1c10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Spanish market is promising so that sprout can grow as a niche. </a:t>
            </a:r>
            <a:r>
              <a:rPr lang="es-419"/>
              <a:t> The offer of suppliers is good since there are lots of them. Substitutes and customers has a lot of power, but we have to highlight</a:t>
            </a:r>
            <a:r>
              <a:rPr lang="es-419"/>
              <a:t> experience over cheap products from supermarkets to make a difference. There are few competitors in our segment. As a consequence this is the right moment to enter to the market and get many people engaged into the Sprout experience.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9b7c1a93b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9b7c1a93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An integrated platform</a:t>
            </a:r>
            <a:r>
              <a:rPr lang="es-419" sz="1800">
                <a:solidFill>
                  <a:srgbClr val="595959"/>
                </a:solidFill>
                <a:latin typeface="Lato"/>
                <a:ea typeface="Lato"/>
                <a:cs typeface="Lato"/>
                <a:sym typeface="Lato"/>
              </a:rPr>
              <a:t>: connect farmers and customers (know what you eat, know your farmer)</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Subscription System: Generate frequent and loyal customers (offer discounts and experience)</a:t>
            </a:r>
            <a:r>
              <a:rPr lang="es-419" sz="1800">
                <a:solidFill>
                  <a:srgbClr val="595959"/>
                </a:solidFill>
                <a:latin typeface="Lato"/>
                <a:ea typeface="Lato"/>
                <a:cs typeface="Lato"/>
                <a:sym typeface="Lato"/>
              </a:rPr>
              <a:t> </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Open-day</a:t>
            </a:r>
            <a:r>
              <a:rPr lang="es-419" sz="1800">
                <a:solidFill>
                  <a:srgbClr val="595959"/>
                </a:solidFill>
                <a:latin typeface="Lato"/>
                <a:ea typeface="Lato"/>
                <a:cs typeface="Lato"/>
                <a:sym typeface="Lato"/>
              </a:rPr>
              <a:t> - Farming Experience: No farmers ecommerce have implemented this idea.</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Synergy</a:t>
            </a:r>
            <a:r>
              <a:rPr lang="es-419" sz="1800">
                <a:solidFill>
                  <a:srgbClr val="595959"/>
                </a:solidFill>
                <a:latin typeface="Lato"/>
                <a:ea typeface="Lato"/>
                <a:cs typeface="Lato"/>
                <a:sym typeface="Lato"/>
              </a:rPr>
              <a:t> among farmers, customers, the environment and Sprout</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Smart Analytics: Recommendations for pricing, customers, and farmers.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8b3f1c1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8b3f1c1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9b7c1a93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9b7c1a93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Customer age group: </a:t>
            </a:r>
            <a:r>
              <a:rPr lang="es-419" u="sng">
                <a:solidFill>
                  <a:schemeClr val="hlink"/>
                </a:solidFill>
                <a:hlinkClick r:id="rId2"/>
              </a:rPr>
              <a:t>https://www.researchgate.net/publication/265969293_Consumer_segments_in_organic_foods_market</a:t>
            </a:r>
            <a:endParaRPr/>
          </a:p>
          <a:p>
            <a:pPr indent="0" lvl="0" marL="0" rtl="0" algn="l">
              <a:spcBef>
                <a:spcPts val="0"/>
              </a:spcBef>
              <a:spcAft>
                <a:spcPts val="0"/>
              </a:spcAft>
              <a:buNone/>
            </a:pPr>
            <a:r>
              <a:rPr lang="es-419"/>
              <a:t>Catalonia GDP: </a:t>
            </a:r>
            <a:r>
              <a:rPr lang="es-419" u="sng">
                <a:solidFill>
                  <a:schemeClr val="hlink"/>
                </a:solidFill>
                <a:hlinkClick r:id="rId3"/>
              </a:rPr>
              <a:t>https://www.cnbc.com/2017/09/21/heres-how-bad-economically-a-spain-catalonia-split-could-really-be.html</a:t>
            </a:r>
            <a:endParaRPr/>
          </a:p>
          <a:p>
            <a:pPr indent="0" lvl="0" marL="0" rtl="0" algn="l">
              <a:spcBef>
                <a:spcPts val="0"/>
              </a:spcBef>
              <a:spcAft>
                <a:spcPts val="0"/>
              </a:spcAft>
              <a:buNone/>
            </a:pPr>
            <a:r>
              <a:rPr lang="es-419"/>
              <a:t>Spain’s Ministry of Agriculture: </a:t>
            </a:r>
            <a:r>
              <a:rPr lang="es-419" u="sng">
                <a:solidFill>
                  <a:schemeClr val="hlink"/>
                </a:solidFill>
                <a:hlinkClick r:id="rId4"/>
              </a:rPr>
              <a:t>https://www.mapa.gob.es/es/alimentacion/temas/produccion-ecologica/estadisticaspe2018_tcm30-513741.pdf</a:t>
            </a:r>
            <a:endParaRPr/>
          </a:p>
          <a:p>
            <a:pPr indent="0" lvl="0" marL="0" rtl="0" algn="l">
              <a:spcBef>
                <a:spcPts val="0"/>
              </a:spcBef>
              <a:spcAft>
                <a:spcPts val="0"/>
              </a:spcAft>
              <a:buNone/>
            </a:pPr>
            <a:r>
              <a:rPr lang="es-419"/>
              <a:t>Primary -&gt; Extraction of raw materials. Secondary -&gt; Manufacturing. Tertiary -&gt;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cities for expansion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9b7c1a93b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9b7c1a93b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9b7c1a93b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9b7c1a93b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75 respondents, 87% age group 21 - 30, balanced split of gender </a:t>
            </a:r>
            <a:endParaRPr/>
          </a:p>
          <a:p>
            <a:pPr indent="-298450" lvl="0" marL="457200" rtl="0" algn="l">
              <a:spcBef>
                <a:spcPts val="0"/>
              </a:spcBef>
              <a:spcAft>
                <a:spcPts val="0"/>
              </a:spcAft>
              <a:buSzPts val="1100"/>
              <a:buChar char="●"/>
            </a:pPr>
            <a:r>
              <a:rPr lang="es-419"/>
              <a:t>a lot of people said they will use more recyclable materials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9b7c1a93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9b7c1a93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9b7c1a93b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9b7c1a93b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150km: It’s possible for users to visit.</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Turn into a start competitor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9b7c1a93b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b7c1a93b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200" u="sng">
                <a:solidFill>
                  <a:schemeClr val="hlink"/>
                </a:solidFill>
                <a:hlinkClick r:id="rId2"/>
              </a:rPr>
              <a:t>https://www.idescat.cat/pub/?id=aec&amp;n=444&amp;lang=en</a:t>
            </a:r>
            <a:endParaRPr sz="1200"/>
          </a:p>
          <a:p>
            <a:pPr indent="0" lvl="0" marL="0" rtl="0" algn="l">
              <a:spcBef>
                <a:spcPts val="0"/>
              </a:spcBef>
              <a:spcAft>
                <a:spcPts val="0"/>
              </a:spcAft>
              <a:buNone/>
            </a:pPr>
            <a:r>
              <a:rPr lang="es-419" sz="1200"/>
              <a:t>In Sprout, we offer 2 main products,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419" sz="1200">
                <a:solidFill>
                  <a:schemeClr val="dk1"/>
                </a:solidFill>
              </a:rPr>
              <a:t>overview of what kinds of crop growing in Spain. This is not a complete list</a:t>
            </a:r>
            <a:endParaRPr sz="1200">
              <a:solidFill>
                <a:schemeClr val="dk1"/>
              </a:solidFill>
            </a:endParaRPr>
          </a:p>
          <a:p>
            <a:pPr indent="0" lvl="0" marL="0" rtl="0" algn="l">
              <a:spcBef>
                <a:spcPts val="0"/>
              </a:spcBef>
              <a:spcAft>
                <a:spcPts val="0"/>
              </a:spcAft>
              <a:buClr>
                <a:schemeClr val="dk1"/>
              </a:buClr>
              <a:buSzPts val="1100"/>
              <a:buFont typeface="Arial"/>
              <a:buNone/>
            </a:pPr>
            <a:r>
              <a:rPr lang="es-419" sz="1200">
                <a:solidFill>
                  <a:schemeClr val="dk1"/>
                </a:solidFill>
              </a:rPr>
              <a:t>also depends on the farms and the seasons</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b="1" lang="es-419" sz="1200">
                <a:solidFill>
                  <a:schemeClr val="dk1"/>
                </a:solidFill>
              </a:rPr>
              <a:t>Customized baskets:</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product selection is done by the customer or pre-customized by us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Of course, to be environment friendly, products will be packed with recyclable and eco friendly materials.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minimum weight for delivery is 5kg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419" sz="1200"/>
              <a:t>----------------</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s-419" sz="1200">
                <a:solidFill>
                  <a:schemeClr val="dk1"/>
                </a:solidFill>
              </a:rPr>
              <a:t>FE makes us stand out from our competitors</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b="1" lang="es-419" sz="1200">
                <a:solidFill>
                  <a:schemeClr val="dk1"/>
                </a:solidFill>
              </a:rPr>
              <a:t>Farming experience: Nowadays, the word “organic” has been overused and sometime you dont believe in what you heard or read,</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With Sprout, People can experience being a part of farming process (planting/harvesting)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They can ask questions regarding the products and farming processes.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Educational activities will be held to for kids.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 lunch prepared with farm’s products will be served for them (towards a payment).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rPr>
              <a:t>They can buy cheaper products during their visit.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9b7c1a93b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9b7c1a93b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lang="es-419" sz="1200"/>
              <a:t>According to the quantitative analysis, almost 60% of Respondents goes buying groceries once a week</a:t>
            </a:r>
            <a:endParaRPr sz="1200"/>
          </a:p>
          <a:p>
            <a:pPr indent="-304800" lvl="0" marL="457200" rtl="0" algn="l">
              <a:lnSpc>
                <a:spcPct val="115000"/>
              </a:lnSpc>
              <a:spcBef>
                <a:spcPts val="0"/>
              </a:spcBef>
              <a:spcAft>
                <a:spcPts val="0"/>
              </a:spcAft>
              <a:buClr>
                <a:srgbClr val="000000"/>
              </a:buClr>
              <a:buSzPts val="1200"/>
              <a:buChar char="●"/>
            </a:pPr>
            <a:r>
              <a:t/>
            </a:r>
            <a:endParaRPr sz="1200"/>
          </a:p>
          <a:p>
            <a:pPr indent="-304800" lvl="0" marL="457200" rtl="0" algn="l">
              <a:lnSpc>
                <a:spcPct val="115000"/>
              </a:lnSpc>
              <a:spcBef>
                <a:spcPts val="0"/>
              </a:spcBef>
              <a:spcAft>
                <a:spcPts val="0"/>
              </a:spcAft>
              <a:buClr>
                <a:srgbClr val="000000"/>
              </a:buClr>
              <a:buSzPts val="1200"/>
              <a:buChar char="●"/>
            </a:pPr>
            <a:r>
              <a:rPr lang="es-419" sz="1200"/>
              <a:t>By doing this, products are delivered directly from the farms to the customers, which saves the cost of Keeping the foods fresh, </a:t>
            </a:r>
            <a:endParaRPr sz="1200"/>
          </a:p>
          <a:p>
            <a:pPr indent="-304800" lvl="0" marL="457200" rtl="0" algn="l">
              <a:lnSpc>
                <a:spcPct val="115000"/>
              </a:lnSpc>
              <a:spcBef>
                <a:spcPts val="0"/>
              </a:spcBef>
              <a:spcAft>
                <a:spcPts val="0"/>
              </a:spcAft>
              <a:buClr>
                <a:srgbClr val="000000"/>
              </a:buClr>
              <a:buSzPts val="1200"/>
              <a:buChar char="●"/>
            </a:pPr>
            <a:r>
              <a:rPr lang="es-419" sz="1200"/>
              <a:t>Minimize the cost of transportation</a:t>
            </a:r>
            <a:endParaRPr sz="1200"/>
          </a:p>
          <a:p>
            <a:pPr indent="-304800" lvl="0" marL="457200" rtl="0" algn="l">
              <a:lnSpc>
                <a:spcPct val="115000"/>
              </a:lnSpc>
              <a:spcBef>
                <a:spcPts val="0"/>
              </a:spcBef>
              <a:spcAft>
                <a:spcPts val="0"/>
              </a:spcAft>
              <a:buClr>
                <a:srgbClr val="000000"/>
              </a:buClr>
              <a:buSzPts val="1200"/>
              <a:buChar char="●"/>
            </a:pPr>
            <a:r>
              <a:t/>
            </a:r>
            <a:endParaRPr sz="1200"/>
          </a:p>
          <a:p>
            <a:pPr indent="0" lvl="0" marL="0" rtl="0" algn="l">
              <a:spcBef>
                <a:spcPts val="160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9b7c1a93b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9b7c1a93b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9b7c1a93b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9b7c1a93b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Sprout’s income comes from the commission from the product which was sold and the subscription fee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419"/>
              <a:t>“Smart” pricing: suggests the price to the farms to remain competitive in the market, which helps farmers make more profit.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9b7c1a93b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9b7c1a93b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Facebook ads</a:t>
            </a:r>
            <a:endParaRPr/>
          </a:p>
          <a:p>
            <a:pPr indent="0" lvl="0" marL="0" rtl="0" algn="l">
              <a:spcBef>
                <a:spcPts val="0"/>
              </a:spcBef>
              <a:spcAft>
                <a:spcPts val="0"/>
              </a:spcAft>
              <a:buClr>
                <a:schemeClr val="dk1"/>
              </a:buClr>
              <a:buSzPts val="1100"/>
              <a:buFont typeface="Arial"/>
              <a:buNone/>
            </a:pPr>
            <a:r>
              <a:rPr lang="es-419" u="sng">
                <a:hlinkClick r:id="rId2"/>
              </a:rPr>
              <a:t>https://www.farmingismagic.co.uk/films/</a:t>
            </a:r>
            <a:endParaRPr/>
          </a:p>
          <a:p>
            <a:pPr indent="0" lvl="0" marL="0" rtl="0" algn="l">
              <a:spcBef>
                <a:spcPts val="0"/>
              </a:spcBef>
              <a:spcAft>
                <a:spcPts val="0"/>
              </a:spcAft>
              <a:buClr>
                <a:schemeClr val="dk1"/>
              </a:buClr>
              <a:buSzPts val="1100"/>
              <a:buFont typeface="Arial"/>
              <a:buNone/>
            </a:pPr>
            <a:r>
              <a:t/>
            </a:r>
            <a:endParaRPr/>
          </a:p>
          <a:p>
            <a:pPr indent="-317500" lvl="0" marL="457200" rtl="0" algn="l">
              <a:lnSpc>
                <a:spcPct val="115000"/>
              </a:lnSpc>
              <a:spcBef>
                <a:spcPts val="0"/>
              </a:spcBef>
              <a:spcAft>
                <a:spcPts val="0"/>
              </a:spcAft>
              <a:buClr>
                <a:srgbClr val="000000"/>
              </a:buClr>
              <a:buSzPts val="1400"/>
              <a:buChar char="●"/>
            </a:pPr>
            <a:r>
              <a:rPr lang="es-419" sz="1400"/>
              <a:t>e.g. discount on Earth Day</a:t>
            </a:r>
            <a:endParaRPr sz="1400"/>
          </a:p>
          <a:p>
            <a:pPr indent="0" lvl="0" marL="0" rtl="0" algn="l">
              <a:lnSpc>
                <a:spcPct val="115000"/>
              </a:lnSpc>
              <a:spcBef>
                <a:spcPts val="1600"/>
              </a:spcBef>
              <a:spcAft>
                <a:spcPts val="1600"/>
              </a:spcAft>
              <a:buNone/>
            </a:pPr>
            <a:r>
              <a:rPr lang="es-419" sz="1200">
                <a:latin typeface="Roboto"/>
                <a:ea typeface="Roboto"/>
                <a:cs typeface="Roboto"/>
                <a:sym typeface="Roboto"/>
              </a:rPr>
              <a:t>Use multiple strategies to reach to a wide range of customers, </a:t>
            </a:r>
            <a:r>
              <a:rPr lang="es-419">
                <a:solidFill>
                  <a:schemeClr val="dk1"/>
                </a:solidFill>
              </a:rPr>
              <a:t>target the right customer with the right products </a:t>
            </a:r>
            <a:r>
              <a:rPr lang="es-419" sz="1200">
                <a:latin typeface="Roboto"/>
                <a:ea typeface="Roboto"/>
                <a:cs typeface="Roboto"/>
                <a:sym typeface="Roboto"/>
              </a:rPr>
              <a:t>and make them become our loyal customers, which is our ultimate goal.</a:t>
            </a:r>
            <a:endParaRPr sz="12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9b7c1a93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9b7c1a93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9b7c1a9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9b7c1a9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419"/>
              <a:t>Clients go our app to make some purchases</a:t>
            </a:r>
            <a:endParaRPr/>
          </a:p>
          <a:p>
            <a:pPr indent="-298450" lvl="0" marL="457200" rtl="0" algn="l">
              <a:spcBef>
                <a:spcPts val="0"/>
              </a:spcBef>
              <a:spcAft>
                <a:spcPts val="0"/>
              </a:spcAft>
              <a:buSzPts val="1100"/>
              <a:buAutoNum type="arabicPeriod"/>
            </a:pPr>
            <a:r>
              <a:rPr lang="es-419"/>
              <a:t>Our customers can also subscribe a specific basket to have it delivered weekly</a:t>
            </a:r>
            <a:endParaRPr/>
          </a:p>
          <a:p>
            <a:pPr indent="-298450" lvl="0" marL="457200" rtl="0" algn="l">
              <a:spcBef>
                <a:spcPts val="0"/>
              </a:spcBef>
              <a:spcAft>
                <a:spcPts val="0"/>
              </a:spcAft>
              <a:buSzPts val="1100"/>
              <a:buAutoNum type="arabicPeriod"/>
            </a:pPr>
            <a:r>
              <a:rPr lang="es-419"/>
              <a:t>Once they checked out, the orders go to the farms. They start collecting and packaging the ordered baskets and then wait for our cars come to pick it up and deliver to our customers.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9b7c1a9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9b7c1a9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Our SPROUT mobile app will be available on IOS and Android platforms. These are some main screens on our app.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s-419"/>
              <a:t>Once the users launched the app, they need to choose the location that they want their order to be delivered to</a:t>
            </a:r>
            <a:endParaRPr/>
          </a:p>
          <a:p>
            <a:pPr indent="-298450" lvl="0" marL="457200" rtl="0" algn="l">
              <a:spcBef>
                <a:spcPts val="0"/>
              </a:spcBef>
              <a:spcAft>
                <a:spcPts val="0"/>
              </a:spcAft>
              <a:buSzPts val="1100"/>
              <a:buAutoNum type="arabicPeriod"/>
            </a:pPr>
            <a:r>
              <a:rPr lang="es-419"/>
              <a:t>They can navigate between different categories of products. We also have a section for recommended products which I will explain how it works in the next slide</a:t>
            </a:r>
            <a:endParaRPr/>
          </a:p>
          <a:p>
            <a:pPr indent="-298450" lvl="0" marL="457200" rtl="0" algn="l">
              <a:spcBef>
                <a:spcPts val="0"/>
              </a:spcBef>
              <a:spcAft>
                <a:spcPts val="0"/>
              </a:spcAft>
              <a:buSzPts val="1100"/>
              <a:buAutoNum type="arabicPeriod"/>
            </a:pPr>
            <a:r>
              <a:rPr lang="es-419"/>
              <a:t>We have many kinds of baskets which have different size, types of products, …</a:t>
            </a:r>
            <a:endParaRPr/>
          </a:p>
          <a:p>
            <a:pPr indent="-298450" lvl="0" marL="457200" rtl="0" algn="l">
              <a:spcBef>
                <a:spcPts val="0"/>
              </a:spcBef>
              <a:spcAft>
                <a:spcPts val="0"/>
              </a:spcAft>
              <a:buSzPts val="1100"/>
              <a:buAutoNum type="arabicPeriod"/>
            </a:pPr>
            <a:r>
              <a:rPr lang="es-419"/>
              <a:t>After putting baskets of products to the cart, they can check out to proceed to the delivery phase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9b7c1a9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9b7c1a9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Now I’m gonna introduce you which makes Sprout stands out from our competitors.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We have a Intelligent Recommendation System and both farmers and buyers benefit from our Recommender</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First, based on sales data, we will analyze them and make baskets of products which </a:t>
            </a:r>
            <a:r>
              <a:rPr lang="es-419"/>
              <a:t>usually</a:t>
            </a:r>
            <a:r>
              <a:rPr lang="es-419"/>
              <a:t> go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Second, we found the data of agricultural products prices from European Union Open Data and based on that, we will give our partner farms some recommendations of the price so they can remain competitive and profitable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Last but not least, our recommender will give suggestions to our partner farms for what to grow based on market needs from our sales data</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8a18d35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8a18d35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8a18d357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8a18d357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9b7c1a93b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9b7c1a93b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9b7c1a93b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9b7c1a93b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9a71cc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9a71cc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9b7c1a93b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9b7c1a93b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9b7c1a93b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9b7c1a93b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9b7c1a93b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9b7c1a93b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9b7c1a93b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9b7c1a93b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9a71cc0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9a71cc0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9a71cc07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9a71cc07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Engineers: 0.01 - 0.66 %</a:t>
            </a:r>
            <a:endParaRPr/>
          </a:p>
          <a:p>
            <a:pPr indent="0" lvl="0" marL="0" rtl="0" algn="l">
              <a:spcBef>
                <a:spcPts val="0"/>
              </a:spcBef>
              <a:spcAft>
                <a:spcPts val="0"/>
              </a:spcAft>
              <a:buNone/>
            </a:pPr>
            <a:r>
              <a:rPr lang="es-419"/>
              <a:t>VP: 1 - 5%</a:t>
            </a:r>
            <a:endParaRPr/>
          </a:p>
          <a:p>
            <a:pPr indent="0" lvl="0" marL="0" rtl="0" algn="l">
              <a:spcBef>
                <a:spcPts val="0"/>
              </a:spcBef>
              <a:spcAft>
                <a:spcPts val="0"/>
              </a:spcAft>
              <a:buNone/>
            </a:pPr>
            <a:r>
              <a:rPr lang="es-419"/>
              <a:t>GM: 5 - 10%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9a71cc07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9a71cc07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Option Pool: Directors, GM, VP, Employees, etc.</a:t>
            </a:r>
            <a:endParaRPr/>
          </a:p>
          <a:p>
            <a:pPr indent="0" lvl="0" marL="0" rtl="0" algn="l">
              <a:spcBef>
                <a:spcPts val="0"/>
              </a:spcBef>
              <a:spcAft>
                <a:spcPts val="0"/>
              </a:spcAft>
              <a:buNone/>
            </a:pPr>
            <a:r>
              <a:rPr lang="es-419"/>
              <a:t>Engineers: 0.01 - 0.66 %</a:t>
            </a:r>
            <a:endParaRPr/>
          </a:p>
          <a:p>
            <a:pPr indent="0" lvl="0" marL="0" rtl="0" algn="l">
              <a:spcBef>
                <a:spcPts val="0"/>
              </a:spcBef>
              <a:spcAft>
                <a:spcPts val="0"/>
              </a:spcAft>
              <a:buNone/>
            </a:pPr>
            <a:r>
              <a:rPr lang="es-419"/>
              <a:t>VP: 1 - 5%</a:t>
            </a:r>
            <a:endParaRPr/>
          </a:p>
          <a:p>
            <a:pPr indent="0" lvl="0" marL="0" rtl="0" algn="l">
              <a:spcBef>
                <a:spcPts val="0"/>
              </a:spcBef>
              <a:spcAft>
                <a:spcPts val="0"/>
              </a:spcAft>
              <a:buNone/>
            </a:pPr>
            <a:r>
              <a:rPr lang="es-419"/>
              <a:t>GM: 5 - 10%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9b7c1a93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9b7c1a93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9b7c1a93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9b7c1a93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9b7c1a9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9b7c1a9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8b3f1c10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8b3f1c10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9b7c1a93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9b7c1a93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Example 1: Focus on organic products and farming experience</a:t>
            </a:r>
            <a:endParaRPr/>
          </a:p>
          <a:p>
            <a:pPr indent="-298450" lvl="0" marL="457200" rtl="0" algn="l">
              <a:spcBef>
                <a:spcPts val="0"/>
              </a:spcBef>
              <a:spcAft>
                <a:spcPts val="0"/>
              </a:spcAft>
              <a:buSzPts val="1100"/>
              <a:buChar char="-"/>
            </a:pPr>
            <a:r>
              <a:rPr lang="es-419"/>
              <a:t>Example 2: Sell baskets, like our competitors. Maintain a commission margin close to competition. EU market prices.</a:t>
            </a:r>
            <a:endParaRPr/>
          </a:p>
          <a:p>
            <a:pPr indent="-298450" lvl="0" marL="457200" rtl="0" algn="l">
              <a:spcBef>
                <a:spcPts val="0"/>
              </a:spcBef>
              <a:spcAft>
                <a:spcPts val="0"/>
              </a:spcAft>
              <a:buSzPts val="1100"/>
              <a:buChar char="-"/>
            </a:pPr>
            <a:r>
              <a:rPr lang="es-419"/>
              <a:t>Example 3: Able to accomodate to dynamic, changing environment. Adapt food prices with analytics.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9b7c1a93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9b7c1a93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Direct competition: Focus on differentiators, organic  products of high quality and farming experience</a:t>
            </a:r>
            <a:endParaRPr/>
          </a:p>
          <a:p>
            <a:pPr indent="-298450" lvl="0" marL="457200" rtl="0" algn="l">
              <a:spcBef>
                <a:spcPts val="0"/>
              </a:spcBef>
              <a:spcAft>
                <a:spcPts val="0"/>
              </a:spcAft>
              <a:buSzPts val="1100"/>
              <a:buChar char="-"/>
            </a:pPr>
            <a:r>
              <a:rPr lang="es-419"/>
              <a:t>Decrease in market segment: Reassess products that provide best value through Analytics</a:t>
            </a:r>
            <a:endParaRPr/>
          </a:p>
          <a:p>
            <a:pPr indent="-298450" lvl="0" marL="457200" rtl="0" algn="l">
              <a:spcBef>
                <a:spcPts val="0"/>
              </a:spcBef>
              <a:spcAft>
                <a:spcPts val="0"/>
              </a:spcAft>
              <a:buSzPts val="1100"/>
              <a:buChar char="-"/>
            </a:pPr>
            <a:r>
              <a:rPr lang="es-419"/>
              <a:t>FInding investors: Initial investment by founders. Bank loans in Barcelona</a:t>
            </a:r>
            <a:endParaRPr/>
          </a:p>
          <a:p>
            <a:pPr indent="-298450" lvl="0" marL="457200" rtl="0" algn="l">
              <a:spcBef>
                <a:spcPts val="0"/>
              </a:spcBef>
              <a:spcAft>
                <a:spcPts val="0"/>
              </a:spcAft>
              <a:buSzPts val="1100"/>
              <a:buChar char="-"/>
            </a:pPr>
            <a:r>
              <a:rPr lang="es-419"/>
              <a:t>Employees underperform: Emphasis on hiring process. Code of ethics.</a:t>
            </a:r>
            <a:endParaRPr/>
          </a:p>
          <a:p>
            <a:pPr indent="-298450" lvl="0" marL="457200" rtl="0" algn="l">
              <a:spcBef>
                <a:spcPts val="0"/>
              </a:spcBef>
              <a:spcAft>
                <a:spcPts val="0"/>
              </a:spcAft>
              <a:buSzPts val="1100"/>
              <a:buChar char="-"/>
            </a:pPr>
            <a:r>
              <a:rPr lang="es-419"/>
              <a:t>Finding farmers: Expand working radius, emphasizing benefits.</a:t>
            </a:r>
            <a:endParaRPr/>
          </a:p>
          <a:p>
            <a:pPr indent="-298450" lvl="0" marL="457200" rtl="0" algn="l">
              <a:spcBef>
                <a:spcPts val="0"/>
              </a:spcBef>
              <a:spcAft>
                <a:spcPts val="0"/>
              </a:spcAft>
              <a:buSzPts val="1100"/>
              <a:buChar char="-"/>
            </a:pPr>
            <a:r>
              <a:rPr lang="es-419"/>
              <a:t>Less customers in app: Reevaluate benefits of signing up and becoming VIP customer.</a:t>
            </a:r>
            <a:endParaRPr/>
          </a:p>
          <a:p>
            <a:pPr indent="-298450" lvl="0" marL="457200" rtl="0" algn="l">
              <a:spcBef>
                <a:spcPts val="0"/>
              </a:spcBef>
              <a:spcAft>
                <a:spcPts val="0"/>
              </a:spcAft>
              <a:buSzPts val="1100"/>
              <a:buChar char="-"/>
            </a:pPr>
            <a:r>
              <a:rPr lang="es-419"/>
              <a:t>Promotion strategies: Marketing strategy. Increase marketing budget.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9b7c1a93b_3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9b7c1a93b_3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9b7c1a93b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9b7c1a93b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8b3f1c10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8b3f1c10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9b7c1a93b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9b7c1a93b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9b7c1a93b_3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9b7c1a93b_3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8b3f1c10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8b3f1c10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8b3f1c10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8b3f1c10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s-419" sz="1200"/>
              <a:t>The organic spanish market registered an increase of 12.5% in 2017</a:t>
            </a:r>
            <a:endParaRPr sz="1200"/>
          </a:p>
          <a:p>
            <a:pPr indent="-298450" lvl="0" marL="457200" rtl="0" algn="just">
              <a:lnSpc>
                <a:spcPct val="115000"/>
              </a:lnSpc>
              <a:spcBef>
                <a:spcPts val="0"/>
              </a:spcBef>
              <a:spcAft>
                <a:spcPts val="0"/>
              </a:spcAft>
              <a:buSzPts val="1100"/>
              <a:buAutoNum type="arabicPeriod"/>
            </a:pPr>
            <a:r>
              <a:rPr lang="es-419" sz="1200"/>
              <a:t>The eco-friendly model can be used to promote the ecological message of the brand since many people are more aware of environmental issues and healthy lifestyles</a:t>
            </a:r>
            <a:endParaRPr sz="1200"/>
          </a:p>
          <a:p>
            <a:pPr indent="-304800" lvl="0" marL="457200" rtl="0" algn="just">
              <a:lnSpc>
                <a:spcPct val="115000"/>
              </a:lnSpc>
              <a:spcBef>
                <a:spcPts val="0"/>
              </a:spcBef>
              <a:spcAft>
                <a:spcPts val="0"/>
              </a:spcAft>
              <a:buSzPts val="1200"/>
              <a:buAutoNum type="arabicPeriod"/>
            </a:pPr>
            <a:r>
              <a:rPr lang="es-419" sz="1200"/>
              <a:t>Providing an experience will enhance users to become intimate partners with the company</a:t>
            </a:r>
            <a:endParaRPr sz="1200"/>
          </a:p>
          <a:p>
            <a:pPr indent="-304800" lvl="0" marL="457200" rtl="0" algn="just">
              <a:lnSpc>
                <a:spcPct val="115000"/>
              </a:lnSpc>
              <a:spcBef>
                <a:spcPts val="0"/>
              </a:spcBef>
              <a:spcAft>
                <a:spcPts val="0"/>
              </a:spcAft>
              <a:buSzPts val="1200"/>
              <a:buAutoNum type="arabicPeriod"/>
            </a:pPr>
            <a:r>
              <a:rPr lang="es-419" sz="1200"/>
              <a:t>The lack of capital can be reduced by gathering investors</a:t>
            </a:r>
            <a:endParaRPr sz="1200"/>
          </a:p>
          <a:p>
            <a:pPr indent="-304800" lvl="0" marL="457200" rtl="0" algn="just">
              <a:lnSpc>
                <a:spcPct val="115000"/>
              </a:lnSpc>
              <a:spcBef>
                <a:spcPts val="0"/>
              </a:spcBef>
              <a:spcAft>
                <a:spcPts val="0"/>
              </a:spcAft>
              <a:buSzPts val="1200"/>
              <a:buAutoNum type="arabicPeriod"/>
            </a:pPr>
            <a:r>
              <a:rPr lang="es-419" sz="1200"/>
              <a:t>Enough capital to compete in EU and be careful of perishable food.</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jpg"/><Relationship Id="rId5" Type="http://schemas.openxmlformats.org/officeDocument/2006/relationships/image" Target="../media/image25.png"/><Relationship Id="rId6"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dBFdR0e1_84AnaTTppvQh8Rzv-ggJGlM/view"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6.png"/><Relationship Id="rId6" Type="http://schemas.openxmlformats.org/officeDocument/2006/relationships/image" Target="../media/image22.png"/><Relationship Id="rId7"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40.jpg"/><Relationship Id="rId8"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Business Plan</a:t>
            </a:r>
            <a:endParaRPr/>
          </a:p>
          <a:p>
            <a:pPr indent="0" lvl="0" marL="0" rtl="0" algn="l">
              <a:spcBef>
                <a:spcPts val="0"/>
              </a:spcBef>
              <a:spcAft>
                <a:spcPts val="0"/>
              </a:spcAft>
              <a:buNone/>
            </a:pPr>
            <a:r>
              <a:rPr lang="es-419"/>
              <a:t>Sprout</a:t>
            </a:r>
            <a:endParaRPr>
              <a:solidFill>
                <a:srgbClr val="FFFFFF"/>
              </a:solidFill>
            </a:endParaRPr>
          </a:p>
        </p:txBody>
      </p:sp>
      <p:sp>
        <p:nvSpPr>
          <p:cNvPr id="64" name="Google Shape;64;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June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Porter</a:t>
            </a:r>
            <a:r>
              <a:rPr lang="es-419"/>
              <a:t> Analysis</a:t>
            </a:r>
            <a:endParaRPr/>
          </a:p>
        </p:txBody>
      </p:sp>
      <p:sp>
        <p:nvSpPr>
          <p:cNvPr id="130" name="Google Shape;130;p23"/>
          <p:cNvSpPr/>
          <p:nvPr/>
        </p:nvSpPr>
        <p:spPr>
          <a:xfrm>
            <a:off x="3653300" y="2549275"/>
            <a:ext cx="1292700" cy="985800"/>
          </a:xfrm>
          <a:prstGeom prst="ellipse">
            <a:avLst/>
          </a:prstGeom>
          <a:solidFill>
            <a:srgbClr val="38761D"/>
          </a:solidFill>
          <a:ln cap="flat" cmpd="sng" w="9525">
            <a:solidFill>
              <a:srgbClr val="59595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s-419" sz="1200">
                <a:solidFill>
                  <a:srgbClr val="FFFFFF"/>
                </a:solidFill>
              </a:rPr>
              <a:t>Competitive Rivalry</a:t>
            </a:r>
            <a:endParaRPr b="1" sz="1200">
              <a:solidFill>
                <a:srgbClr val="FFFFFF"/>
              </a:solidFill>
            </a:endParaRPr>
          </a:p>
        </p:txBody>
      </p:sp>
      <p:sp>
        <p:nvSpPr>
          <p:cNvPr id="131" name="Google Shape;131;p23"/>
          <p:cNvSpPr/>
          <p:nvPr/>
        </p:nvSpPr>
        <p:spPr>
          <a:xfrm>
            <a:off x="3582200" y="1438975"/>
            <a:ext cx="1434900" cy="1065600"/>
          </a:xfrm>
          <a:prstGeom prst="downArrow">
            <a:avLst>
              <a:gd fmla="val 74256" name="adj1"/>
              <a:gd fmla="val 37333" name="adj2"/>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419" sz="1200">
                <a:solidFill>
                  <a:srgbClr val="FFFFFF"/>
                </a:solidFill>
              </a:rPr>
              <a:t>Threat of Entrance</a:t>
            </a:r>
            <a:endParaRPr b="1">
              <a:solidFill>
                <a:srgbClr val="FFFFFF"/>
              </a:solidFill>
            </a:endParaRPr>
          </a:p>
        </p:txBody>
      </p:sp>
      <p:sp>
        <p:nvSpPr>
          <p:cNvPr id="132" name="Google Shape;132;p23"/>
          <p:cNvSpPr/>
          <p:nvPr/>
        </p:nvSpPr>
        <p:spPr>
          <a:xfrm>
            <a:off x="3581750" y="3583375"/>
            <a:ext cx="1435800" cy="1068600"/>
          </a:xfrm>
          <a:prstGeom prst="upArrow">
            <a:avLst>
              <a:gd fmla="val 72343" name="adj1"/>
              <a:gd fmla="val 36774" name="adj2"/>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419" sz="1200">
                <a:solidFill>
                  <a:srgbClr val="FFFFFF"/>
                </a:solidFill>
              </a:rPr>
              <a:t>Threat of Substitutes</a:t>
            </a:r>
            <a:endParaRPr b="1" sz="1200">
              <a:solidFill>
                <a:srgbClr val="FFFFFF"/>
              </a:solidFill>
            </a:endParaRPr>
          </a:p>
        </p:txBody>
      </p:sp>
      <p:sp>
        <p:nvSpPr>
          <p:cNvPr id="133" name="Google Shape;133;p23"/>
          <p:cNvSpPr/>
          <p:nvPr/>
        </p:nvSpPr>
        <p:spPr>
          <a:xfrm>
            <a:off x="1827975" y="2400025"/>
            <a:ext cx="1292700" cy="1364100"/>
          </a:xfrm>
          <a:prstGeom prst="rightArrow">
            <a:avLst>
              <a:gd fmla="val 78128" name="adj1"/>
              <a:gd fmla="val 38612" name="adj2"/>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419" sz="1200">
                <a:solidFill>
                  <a:srgbClr val="FFFFFF"/>
                </a:solidFill>
              </a:rPr>
              <a:t>Power of Suppliers</a:t>
            </a:r>
            <a:endParaRPr b="1" sz="1200">
              <a:solidFill>
                <a:srgbClr val="FFFFFF"/>
              </a:solidFill>
            </a:endParaRPr>
          </a:p>
        </p:txBody>
      </p:sp>
      <p:sp>
        <p:nvSpPr>
          <p:cNvPr id="134" name="Google Shape;134;p23"/>
          <p:cNvSpPr/>
          <p:nvPr/>
        </p:nvSpPr>
        <p:spPr>
          <a:xfrm>
            <a:off x="5600125" y="2426425"/>
            <a:ext cx="1292700" cy="1311300"/>
          </a:xfrm>
          <a:prstGeom prst="leftArrow">
            <a:avLst>
              <a:gd fmla="val 80050" name="adj1"/>
              <a:gd fmla="val 29677" name="adj2"/>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419" sz="1200">
                <a:solidFill>
                  <a:srgbClr val="FFFFFF"/>
                </a:solidFill>
              </a:rPr>
              <a:t>Power of Clients</a:t>
            </a:r>
            <a:endParaRPr b="1" sz="1200">
              <a:solidFill>
                <a:srgbClr val="FFFFFF"/>
              </a:solidFill>
            </a:endParaRPr>
          </a:p>
        </p:txBody>
      </p:sp>
      <p:sp>
        <p:nvSpPr>
          <p:cNvPr id="135" name="Google Shape;135;p23"/>
          <p:cNvSpPr txBox="1"/>
          <p:nvPr/>
        </p:nvSpPr>
        <p:spPr>
          <a:xfrm>
            <a:off x="4548150" y="3202525"/>
            <a:ext cx="938100" cy="535200"/>
          </a:xfrm>
          <a:prstGeom prst="rect">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100">
                <a:latin typeface="Lato"/>
                <a:ea typeface="Lato"/>
                <a:cs typeface="Lato"/>
                <a:sym typeface="Lato"/>
              </a:rPr>
              <a:t>Few direct competitors</a:t>
            </a:r>
            <a:endParaRPr sz="1100">
              <a:latin typeface="Lato"/>
              <a:ea typeface="Lato"/>
              <a:cs typeface="Lato"/>
              <a:sym typeface="Lato"/>
            </a:endParaRPr>
          </a:p>
        </p:txBody>
      </p:sp>
      <p:sp>
        <p:nvSpPr>
          <p:cNvPr id="136" name="Google Shape;136;p23"/>
          <p:cNvSpPr txBox="1"/>
          <p:nvPr/>
        </p:nvSpPr>
        <p:spPr>
          <a:xfrm>
            <a:off x="4874975" y="1031250"/>
            <a:ext cx="1292700" cy="819000"/>
          </a:xfrm>
          <a:prstGeom prst="rect">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100">
                <a:latin typeface="Lato"/>
                <a:ea typeface="Lato"/>
                <a:cs typeface="Lato"/>
                <a:sym typeface="Lato"/>
              </a:rPr>
              <a:t>Complex supplier management and logistics for new entrances</a:t>
            </a:r>
            <a:endParaRPr sz="1100">
              <a:latin typeface="Lato"/>
              <a:ea typeface="Lato"/>
              <a:cs typeface="Lato"/>
              <a:sym typeface="Lato"/>
            </a:endParaRPr>
          </a:p>
        </p:txBody>
      </p:sp>
      <p:sp>
        <p:nvSpPr>
          <p:cNvPr id="137" name="Google Shape;137;p23"/>
          <p:cNvSpPr txBox="1"/>
          <p:nvPr/>
        </p:nvSpPr>
        <p:spPr>
          <a:xfrm>
            <a:off x="468000" y="1850250"/>
            <a:ext cx="1544700" cy="985800"/>
          </a:xfrm>
          <a:prstGeom prst="rect">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100">
                <a:latin typeface="Lato"/>
                <a:ea typeface="Lato"/>
                <a:cs typeface="Lato"/>
                <a:sym typeface="Lato"/>
              </a:rPr>
              <a:t>Lots of farms in Spain: many suppliers</a:t>
            </a:r>
            <a:endParaRPr sz="1100">
              <a:latin typeface="Lato"/>
              <a:ea typeface="Lato"/>
              <a:cs typeface="Lato"/>
              <a:sym typeface="Lato"/>
            </a:endParaRPr>
          </a:p>
          <a:p>
            <a:pPr indent="0" lvl="0" marL="0" rtl="0" algn="l">
              <a:spcBef>
                <a:spcPts val="0"/>
              </a:spcBef>
              <a:spcAft>
                <a:spcPts val="0"/>
              </a:spcAft>
              <a:buNone/>
            </a:pPr>
            <a:r>
              <a:rPr lang="es-419" sz="1100">
                <a:latin typeface="Lato"/>
                <a:ea typeface="Lato"/>
                <a:cs typeface="Lato"/>
                <a:sym typeface="Lato"/>
              </a:rPr>
              <a:t>Cheap prices for massive purchases of supermarkets</a:t>
            </a:r>
            <a:endParaRPr sz="1100">
              <a:latin typeface="Lato"/>
              <a:ea typeface="Lato"/>
              <a:cs typeface="Lato"/>
              <a:sym typeface="Lato"/>
            </a:endParaRPr>
          </a:p>
        </p:txBody>
      </p:sp>
      <p:sp>
        <p:nvSpPr>
          <p:cNvPr id="138" name="Google Shape;138;p23"/>
          <p:cNvSpPr txBox="1"/>
          <p:nvPr/>
        </p:nvSpPr>
        <p:spPr>
          <a:xfrm>
            <a:off x="2360600" y="3899925"/>
            <a:ext cx="1292700" cy="819000"/>
          </a:xfrm>
          <a:prstGeom prst="rect">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100">
                <a:latin typeface="Lato"/>
                <a:ea typeface="Lato"/>
                <a:cs typeface="Lato"/>
                <a:sym typeface="Lato"/>
              </a:rPr>
              <a:t>Supermarkets:</a:t>
            </a:r>
            <a:endParaRPr sz="1100">
              <a:latin typeface="Lato"/>
              <a:ea typeface="Lato"/>
              <a:cs typeface="Lato"/>
              <a:sym typeface="Lato"/>
            </a:endParaRPr>
          </a:p>
          <a:p>
            <a:pPr indent="0" lvl="0" marL="0" rtl="0" algn="l">
              <a:spcBef>
                <a:spcPts val="0"/>
              </a:spcBef>
              <a:spcAft>
                <a:spcPts val="0"/>
              </a:spcAft>
              <a:buNone/>
            </a:pPr>
            <a:r>
              <a:rPr lang="es-419" sz="1100">
                <a:latin typeface="Lato"/>
                <a:ea typeface="Lato"/>
                <a:cs typeface="Lato"/>
                <a:sym typeface="Lato"/>
              </a:rPr>
              <a:t>Cheap prices and close to homes.</a:t>
            </a:r>
            <a:endParaRPr sz="1100">
              <a:latin typeface="Lato"/>
              <a:ea typeface="Lato"/>
              <a:cs typeface="Lato"/>
              <a:sym typeface="Lato"/>
            </a:endParaRPr>
          </a:p>
          <a:p>
            <a:pPr indent="0" lvl="0" marL="0" rtl="0" algn="l">
              <a:spcBef>
                <a:spcPts val="0"/>
              </a:spcBef>
              <a:spcAft>
                <a:spcPts val="0"/>
              </a:spcAft>
              <a:buNone/>
            </a:pPr>
            <a:r>
              <a:rPr lang="es-419" sz="1100">
                <a:latin typeface="Lato"/>
                <a:ea typeface="Lato"/>
                <a:cs typeface="Lato"/>
                <a:sym typeface="Lato"/>
              </a:rPr>
              <a:t>Medium quality</a:t>
            </a:r>
            <a:endParaRPr sz="1100">
              <a:latin typeface="Lato"/>
              <a:ea typeface="Lato"/>
              <a:cs typeface="Lato"/>
              <a:sym typeface="Lato"/>
            </a:endParaRPr>
          </a:p>
        </p:txBody>
      </p:sp>
      <p:sp>
        <p:nvSpPr>
          <p:cNvPr id="139" name="Google Shape;139;p23"/>
          <p:cNvSpPr txBox="1"/>
          <p:nvPr/>
        </p:nvSpPr>
        <p:spPr>
          <a:xfrm>
            <a:off x="6453450" y="3512400"/>
            <a:ext cx="1292700" cy="819000"/>
          </a:xfrm>
          <a:prstGeom prst="rect">
            <a:avLst/>
          </a:prstGeom>
          <a:solidFill>
            <a:srgbClr val="FFFFFF"/>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100">
                <a:latin typeface="Lato"/>
                <a:ea typeface="Lato"/>
                <a:cs typeface="Lato"/>
                <a:sym typeface="Lato"/>
              </a:rPr>
              <a:t>Lots of customers looking for cheap, fast and quality products</a:t>
            </a:r>
            <a:endParaRPr sz="1100">
              <a:latin typeface="Lato"/>
              <a:ea typeface="Lato"/>
              <a:cs typeface="Lato"/>
              <a:sym typeface="Lato"/>
            </a:endParaRPr>
          </a:p>
        </p:txBody>
      </p:sp>
      <p:grpSp>
        <p:nvGrpSpPr>
          <p:cNvPr id="140" name="Google Shape;140;p23"/>
          <p:cNvGrpSpPr/>
          <p:nvPr/>
        </p:nvGrpSpPr>
        <p:grpSpPr>
          <a:xfrm>
            <a:off x="6835796" y="906065"/>
            <a:ext cx="1866025" cy="1236185"/>
            <a:chOff x="7144625" y="994600"/>
            <a:chExt cx="1918200" cy="1278900"/>
          </a:xfrm>
        </p:grpSpPr>
        <p:sp>
          <p:nvSpPr>
            <p:cNvPr id="141" name="Google Shape;141;p23"/>
            <p:cNvSpPr/>
            <p:nvPr/>
          </p:nvSpPr>
          <p:spPr>
            <a:xfrm>
              <a:off x="7144625" y="994600"/>
              <a:ext cx="1918200" cy="1278900"/>
            </a:xfrm>
            <a:prstGeom prst="roundRect">
              <a:avLst>
                <a:gd fmla="val 16667"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3"/>
            <p:cNvGrpSpPr/>
            <p:nvPr/>
          </p:nvGrpSpPr>
          <p:grpSpPr>
            <a:xfrm>
              <a:off x="7229875" y="1025450"/>
              <a:ext cx="1789650" cy="1136788"/>
              <a:chOff x="7215675" y="1390050"/>
              <a:chExt cx="1789650" cy="1136788"/>
            </a:xfrm>
          </p:grpSpPr>
          <p:sp>
            <p:nvSpPr>
              <p:cNvPr id="143" name="Google Shape;143;p23"/>
              <p:cNvSpPr/>
              <p:nvPr/>
            </p:nvSpPr>
            <p:spPr>
              <a:xfrm>
                <a:off x="7215675" y="1457375"/>
                <a:ext cx="298500" cy="284100"/>
              </a:xfrm>
              <a:prstGeom prst="ellipse">
                <a:avLst/>
              </a:prstGeom>
              <a:solidFill>
                <a:srgbClr val="CC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FFFF"/>
                  </a:solidFill>
                </a:endParaRPr>
              </a:p>
            </p:txBody>
          </p:sp>
          <p:sp>
            <p:nvSpPr>
              <p:cNvPr id="144" name="Google Shape;144;p23"/>
              <p:cNvSpPr txBox="1"/>
              <p:nvPr/>
            </p:nvSpPr>
            <p:spPr>
              <a:xfrm>
                <a:off x="7627725" y="1390050"/>
                <a:ext cx="1292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latin typeface="Lato"/>
                    <a:ea typeface="Lato"/>
                    <a:cs typeface="Lato"/>
                    <a:sym typeface="Lato"/>
                  </a:rPr>
                  <a:t>High Threat</a:t>
                </a:r>
                <a:endParaRPr sz="1200">
                  <a:latin typeface="Lato"/>
                  <a:ea typeface="Lato"/>
                  <a:cs typeface="Lato"/>
                  <a:sym typeface="Lato"/>
                </a:endParaRPr>
              </a:p>
            </p:txBody>
          </p:sp>
          <p:sp>
            <p:nvSpPr>
              <p:cNvPr id="145" name="Google Shape;145;p23"/>
              <p:cNvSpPr/>
              <p:nvPr/>
            </p:nvSpPr>
            <p:spPr>
              <a:xfrm>
                <a:off x="7215675" y="1808800"/>
                <a:ext cx="298500" cy="284100"/>
              </a:xfrm>
              <a:prstGeom prst="ellipse">
                <a:avLst/>
              </a:prstGeom>
              <a:solidFill>
                <a:srgbClr val="F1C23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FFFF"/>
                  </a:solidFill>
                </a:endParaRPr>
              </a:p>
            </p:txBody>
          </p:sp>
          <p:sp>
            <p:nvSpPr>
              <p:cNvPr id="146" name="Google Shape;146;p23"/>
              <p:cNvSpPr txBox="1"/>
              <p:nvPr/>
            </p:nvSpPr>
            <p:spPr>
              <a:xfrm>
                <a:off x="7627725" y="1741475"/>
                <a:ext cx="13776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latin typeface="Lato"/>
                    <a:ea typeface="Lato"/>
                    <a:cs typeface="Lato"/>
                    <a:sym typeface="Lato"/>
                  </a:rPr>
                  <a:t>Moderate Threat</a:t>
                </a:r>
                <a:endParaRPr sz="1200">
                  <a:latin typeface="Lato"/>
                  <a:ea typeface="Lato"/>
                  <a:cs typeface="Lato"/>
                  <a:sym typeface="Lato"/>
                </a:endParaRPr>
              </a:p>
            </p:txBody>
          </p:sp>
          <p:sp>
            <p:nvSpPr>
              <p:cNvPr id="147" name="Google Shape;147;p23"/>
              <p:cNvSpPr/>
              <p:nvPr/>
            </p:nvSpPr>
            <p:spPr>
              <a:xfrm>
                <a:off x="7215675" y="2201763"/>
                <a:ext cx="298500" cy="284100"/>
              </a:xfrm>
              <a:prstGeom prst="ellipse">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FFFF"/>
                  </a:solidFill>
                </a:endParaRPr>
              </a:p>
            </p:txBody>
          </p:sp>
          <p:sp>
            <p:nvSpPr>
              <p:cNvPr id="148" name="Google Shape;148;p23"/>
              <p:cNvSpPr txBox="1"/>
              <p:nvPr/>
            </p:nvSpPr>
            <p:spPr>
              <a:xfrm>
                <a:off x="7627725" y="2134438"/>
                <a:ext cx="13776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latin typeface="Lato"/>
                    <a:ea typeface="Lato"/>
                    <a:cs typeface="Lato"/>
                    <a:sym typeface="Lato"/>
                  </a:rPr>
                  <a:t>Low Threat</a:t>
                </a:r>
                <a:endParaRPr sz="1200">
                  <a:latin typeface="Lato"/>
                  <a:ea typeface="Lato"/>
                  <a:cs typeface="Lato"/>
                  <a:sym typeface="La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Competitive Advantage</a:t>
            </a:r>
            <a:endParaRPr/>
          </a:p>
        </p:txBody>
      </p:sp>
      <p:sp>
        <p:nvSpPr>
          <p:cNvPr id="154" name="Google Shape;154;p24"/>
          <p:cNvSpPr txBox="1"/>
          <p:nvPr/>
        </p:nvSpPr>
        <p:spPr>
          <a:xfrm>
            <a:off x="3960000" y="1795775"/>
            <a:ext cx="4872300" cy="301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An integrated platform</a:t>
            </a:r>
            <a:r>
              <a:rPr lang="es-419" sz="1800">
                <a:solidFill>
                  <a:srgbClr val="595959"/>
                </a:solidFill>
                <a:latin typeface="Lato"/>
                <a:ea typeface="Lato"/>
                <a:cs typeface="Lato"/>
                <a:sym typeface="Lato"/>
              </a:rPr>
              <a:t> </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Subscription System</a:t>
            </a:r>
            <a:r>
              <a:rPr lang="es-419" sz="1800">
                <a:solidFill>
                  <a:srgbClr val="595959"/>
                </a:solidFill>
                <a:latin typeface="Lato"/>
                <a:ea typeface="Lato"/>
                <a:cs typeface="Lato"/>
                <a:sym typeface="Lato"/>
              </a:rPr>
              <a:t> </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Open-day</a:t>
            </a:r>
            <a:r>
              <a:rPr lang="es-419" sz="1800">
                <a:solidFill>
                  <a:srgbClr val="595959"/>
                </a:solidFill>
                <a:latin typeface="Lato"/>
                <a:ea typeface="Lato"/>
                <a:cs typeface="Lato"/>
                <a:sym typeface="Lato"/>
              </a:rPr>
              <a:t> - Farming Experience</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Synergy</a:t>
            </a:r>
            <a:r>
              <a:rPr lang="es-419" sz="1800">
                <a:solidFill>
                  <a:srgbClr val="595959"/>
                </a:solidFill>
                <a:latin typeface="Lato"/>
                <a:ea typeface="Lato"/>
                <a:cs typeface="Lato"/>
                <a:sym typeface="Lato"/>
              </a:rPr>
              <a:t> among farmers, customers, the environment and Sprout</a:t>
            </a:r>
            <a:endParaRPr sz="1800">
              <a:solidFill>
                <a:srgbClr val="595959"/>
              </a:solidFill>
              <a:latin typeface="Lato"/>
              <a:ea typeface="Lato"/>
              <a:cs typeface="Lato"/>
              <a:sym typeface="Lato"/>
            </a:endParaRPr>
          </a:p>
          <a:p>
            <a:pPr indent="-342900" lvl="0" marL="457200" rtl="0" algn="l">
              <a:lnSpc>
                <a:spcPct val="115000"/>
              </a:lnSpc>
              <a:spcBef>
                <a:spcPts val="0"/>
              </a:spcBef>
              <a:spcAft>
                <a:spcPts val="0"/>
              </a:spcAft>
              <a:buClr>
                <a:srgbClr val="595959"/>
              </a:buClr>
              <a:buSzPts val="1800"/>
              <a:buFont typeface="Lato"/>
              <a:buAutoNum type="arabicPeriod"/>
            </a:pPr>
            <a:r>
              <a:rPr i="1" lang="es-419" sz="1800">
                <a:solidFill>
                  <a:srgbClr val="595959"/>
                </a:solidFill>
                <a:latin typeface="Lato"/>
                <a:ea typeface="Lato"/>
                <a:cs typeface="Lato"/>
                <a:sym typeface="Lato"/>
              </a:rPr>
              <a:t>Smart Analytics</a:t>
            </a:r>
            <a:endParaRPr/>
          </a:p>
        </p:txBody>
      </p:sp>
      <p:pic>
        <p:nvPicPr>
          <p:cNvPr id="155" name="Google Shape;155;p24"/>
          <p:cNvPicPr preferRelativeResize="0"/>
          <p:nvPr/>
        </p:nvPicPr>
        <p:blipFill>
          <a:blip r:embed="rId3">
            <a:alphaModFix/>
          </a:blip>
          <a:stretch>
            <a:fillRect/>
          </a:stretch>
        </p:blipFill>
        <p:spPr>
          <a:xfrm>
            <a:off x="673022" y="1974223"/>
            <a:ext cx="3025825" cy="16522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MARKET </a:t>
            </a:r>
            <a:endParaRPr>
              <a:solidFill>
                <a:srgbClr val="FFFFFF"/>
              </a:solidFill>
            </a:endParaRPr>
          </a:p>
          <a:p>
            <a:pPr indent="0" lvl="0" marL="0" rtl="0" algn="l">
              <a:spcBef>
                <a:spcPts val="0"/>
              </a:spcBef>
              <a:spcAft>
                <a:spcPts val="0"/>
              </a:spcAft>
              <a:buNone/>
            </a:pPr>
            <a:r>
              <a:rPr lang="es-419">
                <a:solidFill>
                  <a:srgbClr val="FFFFFF"/>
                </a:solidFill>
              </a:rPr>
              <a:t>RESEARCH</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4294967295" type="title"/>
          </p:nvPr>
        </p:nvSpPr>
        <p:spPr>
          <a:xfrm>
            <a:off x="581400" y="194075"/>
            <a:ext cx="600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Qualitative Market Research</a:t>
            </a:r>
            <a:endParaRPr/>
          </a:p>
        </p:txBody>
      </p:sp>
      <p:grpSp>
        <p:nvGrpSpPr>
          <p:cNvPr id="166" name="Google Shape;166;p26"/>
          <p:cNvGrpSpPr/>
          <p:nvPr/>
        </p:nvGrpSpPr>
        <p:grpSpPr>
          <a:xfrm>
            <a:off x="4809284" y="2777470"/>
            <a:ext cx="261571" cy="260379"/>
            <a:chOff x="4858109" y="2631368"/>
            <a:chExt cx="316442" cy="315000"/>
          </a:xfrm>
        </p:grpSpPr>
        <p:sp>
          <p:nvSpPr>
            <p:cNvPr id="167" name="Google Shape;167;p26"/>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s-419"/>
              </a:br>
              <a:endParaRPr/>
            </a:p>
          </p:txBody>
        </p:sp>
      </p:grpSp>
      <p:grpSp>
        <p:nvGrpSpPr>
          <p:cNvPr id="169" name="Google Shape;169;p26"/>
          <p:cNvGrpSpPr/>
          <p:nvPr/>
        </p:nvGrpSpPr>
        <p:grpSpPr>
          <a:xfrm>
            <a:off x="3232514" y="1289245"/>
            <a:ext cx="2636736" cy="3589518"/>
            <a:chOff x="3071457" y="2013875"/>
            <a:chExt cx="2045408" cy="1569600"/>
          </a:xfrm>
        </p:grpSpPr>
        <p:sp>
          <p:nvSpPr>
            <p:cNvPr id="170" name="Google Shape;170;p26"/>
            <p:cNvSpPr/>
            <p:nvPr/>
          </p:nvSpPr>
          <p:spPr>
            <a:xfrm flipH="1" rot="10800000">
              <a:off x="3071457" y="2013875"/>
              <a:ext cx="1944600" cy="1569600"/>
            </a:xfrm>
            <a:prstGeom prst="round2DiagRect">
              <a:avLst>
                <a:gd fmla="val 0" name="adj1"/>
                <a:gd fmla="val 0" name="adj2"/>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nvSpPr>
          <p:spPr>
            <a:xfrm>
              <a:off x="3316093" y="2089785"/>
              <a:ext cx="1451700" cy="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Roboto"/>
                  <a:ea typeface="Roboto"/>
                  <a:cs typeface="Roboto"/>
                  <a:sym typeface="Roboto"/>
                </a:rPr>
                <a:t>SUPPLIERS</a:t>
              </a:r>
              <a:endParaRPr>
                <a:solidFill>
                  <a:srgbClr val="FFFFFF"/>
                </a:solidFill>
                <a:latin typeface="Roboto"/>
                <a:ea typeface="Roboto"/>
                <a:cs typeface="Roboto"/>
                <a:sym typeface="Roboto"/>
              </a:endParaRPr>
            </a:p>
          </p:txBody>
        </p:sp>
        <p:sp>
          <p:nvSpPr>
            <p:cNvPr id="172" name="Google Shape;172;p26"/>
            <p:cNvSpPr txBox="1"/>
            <p:nvPr/>
          </p:nvSpPr>
          <p:spPr>
            <a:xfrm>
              <a:off x="3071465" y="3204561"/>
              <a:ext cx="2045400" cy="3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200">
                  <a:solidFill>
                    <a:srgbClr val="FFFFFF"/>
                  </a:solidFill>
                  <a:latin typeface="Roboto"/>
                  <a:ea typeface="Roboto"/>
                  <a:cs typeface="Roboto"/>
                  <a:sym typeface="Roboto"/>
                </a:rPr>
                <a:t>Contact with suppliers: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Home Delivery</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Availability in supermarkets</a:t>
              </a:r>
              <a:endParaRPr sz="1200">
                <a:solidFill>
                  <a:srgbClr val="FFFFFF"/>
                </a:solidFill>
                <a:latin typeface="Roboto"/>
                <a:ea typeface="Roboto"/>
                <a:cs typeface="Roboto"/>
                <a:sym typeface="Roboto"/>
              </a:endParaRPr>
            </a:p>
          </p:txBody>
        </p:sp>
      </p:grpSp>
      <p:grpSp>
        <p:nvGrpSpPr>
          <p:cNvPr id="173" name="Google Shape;173;p26"/>
          <p:cNvGrpSpPr/>
          <p:nvPr/>
        </p:nvGrpSpPr>
        <p:grpSpPr>
          <a:xfrm>
            <a:off x="505200" y="1269311"/>
            <a:ext cx="2723407" cy="3609452"/>
            <a:chOff x="1121017" y="2013875"/>
            <a:chExt cx="1950446" cy="1569600"/>
          </a:xfrm>
        </p:grpSpPr>
        <p:sp>
          <p:nvSpPr>
            <p:cNvPr id="174" name="Google Shape;174;p26"/>
            <p:cNvSpPr/>
            <p:nvPr/>
          </p:nvSpPr>
          <p:spPr>
            <a:xfrm>
              <a:off x="1126863" y="2013875"/>
              <a:ext cx="1944600" cy="1569600"/>
            </a:xfrm>
            <a:prstGeom prst="round2DiagRect">
              <a:avLst>
                <a:gd fmla="val 0" name="adj1"/>
                <a:gd fmla="val 2772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txBox="1"/>
            <p:nvPr/>
          </p:nvSpPr>
          <p:spPr>
            <a:xfrm>
              <a:off x="1351626" y="2090702"/>
              <a:ext cx="14517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Roboto"/>
                  <a:ea typeface="Roboto"/>
                  <a:cs typeface="Roboto"/>
                  <a:sym typeface="Roboto"/>
                </a:rPr>
                <a:t>CUSTOMERS</a:t>
              </a:r>
              <a:endParaRPr>
                <a:solidFill>
                  <a:srgbClr val="FFFFFF"/>
                </a:solidFill>
                <a:latin typeface="Roboto"/>
                <a:ea typeface="Roboto"/>
                <a:cs typeface="Roboto"/>
                <a:sym typeface="Roboto"/>
              </a:endParaRPr>
            </a:p>
          </p:txBody>
        </p:sp>
        <p:sp>
          <p:nvSpPr>
            <p:cNvPr id="176" name="Google Shape;176;p26"/>
            <p:cNvSpPr txBox="1"/>
            <p:nvPr/>
          </p:nvSpPr>
          <p:spPr>
            <a:xfrm>
              <a:off x="1121017" y="2275503"/>
              <a:ext cx="1795200" cy="1037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20% of Spain’s total gross domestic product (GDP) comes from Catalonia.</a:t>
              </a:r>
              <a:endParaRPr sz="1200">
                <a:solidFill>
                  <a:srgbClr val="FFFFFF"/>
                </a:solidFill>
                <a:latin typeface="Roboto"/>
                <a:ea typeface="Roboto"/>
                <a:cs typeface="Roboto"/>
                <a:sym typeface="Roboto"/>
              </a:endParaRPr>
            </a:p>
            <a:p>
              <a:pPr indent="0" lvl="0" marL="457200" rtl="0" algn="l">
                <a:lnSpc>
                  <a:spcPct val="100000"/>
                </a:lnSpc>
                <a:spcBef>
                  <a:spcPts val="0"/>
                </a:spcBef>
                <a:spcAft>
                  <a:spcPts val="0"/>
                </a:spcAft>
                <a:buNone/>
              </a:pPr>
              <a:r>
                <a:t/>
              </a:r>
              <a:endParaRPr sz="1200">
                <a:solidFill>
                  <a:srgbClr val="FFFFFF"/>
                </a:solidFill>
                <a:latin typeface="Roboto"/>
                <a:ea typeface="Roboto"/>
                <a:cs typeface="Roboto"/>
                <a:sym typeface="Roboto"/>
              </a:endParaRPr>
            </a:p>
            <a:p>
              <a:pPr indent="-304800" lvl="0" marL="457200" rtl="0" algn="l">
                <a:lnSpc>
                  <a:spcPct val="100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Previous research on organic foods market show favorable attitudes toward organic foods in age groups of 18-25 and 26-35 years.</a:t>
              </a:r>
              <a:endParaRPr sz="1200">
                <a:solidFill>
                  <a:srgbClr val="FFFFFF"/>
                </a:solidFill>
                <a:latin typeface="Roboto"/>
                <a:ea typeface="Roboto"/>
                <a:cs typeface="Roboto"/>
                <a:sym typeface="Roboto"/>
              </a:endParaRPr>
            </a:p>
          </p:txBody>
        </p:sp>
      </p:grpSp>
      <p:grpSp>
        <p:nvGrpSpPr>
          <p:cNvPr id="177" name="Google Shape;177;p26"/>
          <p:cNvGrpSpPr/>
          <p:nvPr/>
        </p:nvGrpSpPr>
        <p:grpSpPr>
          <a:xfrm>
            <a:off x="5743238" y="1279294"/>
            <a:ext cx="3001200" cy="3599407"/>
            <a:chOff x="5015938" y="2013875"/>
            <a:chExt cx="3001200" cy="1569600"/>
          </a:xfrm>
        </p:grpSpPr>
        <p:sp>
          <p:nvSpPr>
            <p:cNvPr id="178" name="Google Shape;178;p26"/>
            <p:cNvSpPr/>
            <p:nvPr/>
          </p:nvSpPr>
          <p:spPr>
            <a:xfrm>
              <a:off x="5015938" y="2013875"/>
              <a:ext cx="3001200" cy="1569600"/>
            </a:xfrm>
            <a:prstGeom prst="round2DiagRect">
              <a:avLst>
                <a:gd fmla="val 30006" name="adj1"/>
                <a:gd fmla="val 0"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p26"/>
            <p:cNvSpPr txBox="1"/>
            <p:nvPr/>
          </p:nvSpPr>
          <p:spPr>
            <a:xfrm>
              <a:off x="5360225" y="2090244"/>
              <a:ext cx="2417100" cy="1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Roboto"/>
                  <a:ea typeface="Roboto"/>
                  <a:cs typeface="Roboto"/>
                  <a:sym typeface="Roboto"/>
                </a:rPr>
                <a:t>COMPETITORS</a:t>
              </a:r>
              <a:endParaRPr>
                <a:solidFill>
                  <a:srgbClr val="FFFFFF"/>
                </a:solidFill>
                <a:latin typeface="Roboto"/>
                <a:ea typeface="Roboto"/>
                <a:cs typeface="Roboto"/>
                <a:sym typeface="Roboto"/>
              </a:endParaRPr>
            </a:p>
          </p:txBody>
        </p:sp>
        <p:sp>
          <p:nvSpPr>
            <p:cNvPr id="180" name="Google Shape;180;p26"/>
            <p:cNvSpPr txBox="1"/>
            <p:nvPr/>
          </p:nvSpPr>
          <p:spPr>
            <a:xfrm>
              <a:off x="5189800" y="2300333"/>
              <a:ext cx="2723400" cy="100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200">
                  <a:solidFill>
                    <a:srgbClr val="FFFFFF"/>
                  </a:solidFill>
                  <a:latin typeface="Roboto"/>
                  <a:ea typeface="Roboto"/>
                  <a:cs typeface="Roboto"/>
                  <a:sym typeface="Roboto"/>
                </a:rPr>
                <a:t>Services provided:</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Seasonal products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Food baskets</a:t>
              </a:r>
              <a:endParaRPr sz="1200">
                <a:solidFill>
                  <a:srgbClr val="FFFFFF"/>
                </a:solidFill>
                <a:latin typeface="Roboto"/>
                <a:ea typeface="Roboto"/>
                <a:cs typeface="Roboto"/>
                <a:sym typeface="Roboto"/>
              </a:endParaRPr>
            </a:p>
            <a:p>
              <a:pPr indent="-304800" lvl="1" marL="9144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Different sizes</a:t>
              </a:r>
              <a:endParaRPr sz="1200">
                <a:solidFill>
                  <a:srgbClr val="FFFFFF"/>
                </a:solidFill>
                <a:latin typeface="Roboto"/>
                <a:ea typeface="Roboto"/>
                <a:cs typeface="Roboto"/>
                <a:sym typeface="Roboto"/>
              </a:endParaRPr>
            </a:p>
            <a:p>
              <a:pPr indent="-304800" lvl="1" marL="9144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Limited changes</a:t>
              </a:r>
              <a:endParaRPr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Home delivery</a:t>
              </a:r>
              <a:endParaRPr sz="1200">
                <a:solidFill>
                  <a:srgbClr val="FFFFFF"/>
                </a:solidFill>
                <a:latin typeface="Roboto"/>
                <a:ea typeface="Roboto"/>
                <a:cs typeface="Roboto"/>
                <a:sym typeface="Roboto"/>
              </a:endParaRPr>
            </a:p>
            <a:p>
              <a:pPr indent="-304800" lvl="1" marL="9144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Weekly</a:t>
              </a:r>
              <a:endParaRPr sz="1200">
                <a:solidFill>
                  <a:srgbClr val="FFFFFF"/>
                </a:solidFill>
                <a:latin typeface="Roboto"/>
                <a:ea typeface="Roboto"/>
                <a:cs typeface="Roboto"/>
                <a:sym typeface="Roboto"/>
              </a:endParaRPr>
            </a:p>
            <a:p>
              <a:pPr indent="-304800" lvl="1" marL="914400" rtl="0" algn="l">
                <a:lnSpc>
                  <a:spcPct val="115000"/>
                </a:lnSpc>
                <a:spcBef>
                  <a:spcPts val="0"/>
                </a:spcBef>
                <a:spcAft>
                  <a:spcPts val="0"/>
                </a:spcAft>
                <a:buClr>
                  <a:srgbClr val="FFFFFF"/>
                </a:buClr>
                <a:buSzPts val="1200"/>
                <a:buFont typeface="Roboto"/>
                <a:buChar char="○"/>
              </a:pPr>
              <a:r>
                <a:rPr lang="es-419" sz="1200">
                  <a:solidFill>
                    <a:srgbClr val="FFFFFF"/>
                  </a:solidFill>
                  <a:latin typeface="Roboto"/>
                  <a:ea typeface="Roboto"/>
                  <a:cs typeface="Roboto"/>
                  <a:sym typeface="Roboto"/>
                </a:rPr>
                <a:t>Charges for delivery</a:t>
              </a:r>
              <a:endParaRPr sz="1200">
                <a:solidFill>
                  <a:srgbClr val="FFFFFF"/>
                </a:solidFill>
                <a:latin typeface="Roboto"/>
                <a:ea typeface="Roboto"/>
                <a:cs typeface="Roboto"/>
                <a:sym typeface="Roboto"/>
              </a:endParaRPr>
            </a:p>
          </p:txBody>
        </p:sp>
      </p:grpSp>
      <p:graphicFrame>
        <p:nvGraphicFramePr>
          <p:cNvPr id="181" name="Google Shape;181;p26"/>
          <p:cNvGraphicFramePr/>
          <p:nvPr/>
        </p:nvGraphicFramePr>
        <p:xfrm>
          <a:off x="3324125" y="1936188"/>
          <a:ext cx="3000000" cy="3000000"/>
        </p:xfrm>
        <a:graphic>
          <a:graphicData uri="http://schemas.openxmlformats.org/drawingml/2006/table">
            <a:tbl>
              <a:tblPr>
                <a:noFill/>
                <a:tableStyleId>{021C3E51-B377-4D70-A1C7-6F572975CF74}</a:tableStyleId>
              </a:tblPr>
              <a:tblGrid>
                <a:gridCol w="1161800"/>
                <a:gridCol w="1161800"/>
              </a:tblGrid>
              <a:tr h="508125">
                <a:tc gridSpan="2">
                  <a:txBody>
                    <a:bodyPr/>
                    <a:lstStyle/>
                    <a:p>
                      <a:pPr indent="0" lvl="0" marL="0" rtl="0" algn="ctr">
                        <a:spcBef>
                          <a:spcPts val="0"/>
                        </a:spcBef>
                        <a:spcAft>
                          <a:spcPts val="0"/>
                        </a:spcAft>
                        <a:buNone/>
                      </a:pPr>
                      <a:r>
                        <a:rPr b="1" lang="es-419" sz="1100">
                          <a:solidFill>
                            <a:srgbClr val="FFFFFF"/>
                          </a:solidFill>
                        </a:rPr>
                        <a:t>Amount of operators in Catalonia</a:t>
                      </a:r>
                      <a:endParaRPr b="1"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r h="342425">
                <a:tc>
                  <a:txBody>
                    <a:bodyPr/>
                    <a:lstStyle/>
                    <a:p>
                      <a:pPr indent="0" lvl="0" marL="0" rtl="0" algn="ctr">
                        <a:spcBef>
                          <a:spcPts val="0"/>
                        </a:spcBef>
                        <a:spcAft>
                          <a:spcPts val="0"/>
                        </a:spcAft>
                        <a:buNone/>
                      </a:pPr>
                      <a:r>
                        <a:rPr b="1" lang="es-419" sz="1100">
                          <a:solidFill>
                            <a:srgbClr val="FFFFFF"/>
                          </a:solidFill>
                        </a:rPr>
                        <a:t>Activity Type</a:t>
                      </a:r>
                      <a:endParaRPr b="1"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419" sz="1100">
                          <a:solidFill>
                            <a:srgbClr val="FFFFFF"/>
                          </a:solidFill>
                        </a:rPr>
                        <a:t>Rank</a:t>
                      </a:r>
                      <a:endParaRPr b="1"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42425">
                <a:tc>
                  <a:txBody>
                    <a:bodyPr/>
                    <a:lstStyle/>
                    <a:p>
                      <a:pPr indent="0" lvl="0" marL="0" rtl="0" algn="ctr">
                        <a:spcBef>
                          <a:spcPts val="0"/>
                        </a:spcBef>
                        <a:spcAft>
                          <a:spcPts val="0"/>
                        </a:spcAft>
                        <a:buNone/>
                      </a:pPr>
                      <a:r>
                        <a:rPr lang="es-419" sz="1100">
                          <a:solidFill>
                            <a:srgbClr val="FFFFFF"/>
                          </a:solidFill>
                        </a:rPr>
                        <a:t>Primary</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sz="1100">
                          <a:solidFill>
                            <a:srgbClr val="FFFFFF"/>
                          </a:solidFill>
                        </a:rPr>
                        <a:t>4th</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42425">
                <a:tc>
                  <a:txBody>
                    <a:bodyPr/>
                    <a:lstStyle/>
                    <a:p>
                      <a:pPr indent="0" lvl="0" marL="0" rtl="0" algn="ctr">
                        <a:spcBef>
                          <a:spcPts val="0"/>
                        </a:spcBef>
                        <a:spcAft>
                          <a:spcPts val="0"/>
                        </a:spcAft>
                        <a:buNone/>
                      </a:pPr>
                      <a:r>
                        <a:rPr lang="es-419" sz="1100">
                          <a:solidFill>
                            <a:srgbClr val="FFFFFF"/>
                          </a:solidFill>
                        </a:rPr>
                        <a:t>Secondary</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sz="1100">
                          <a:solidFill>
                            <a:srgbClr val="FFFFFF"/>
                          </a:solidFill>
                        </a:rPr>
                        <a:t>1st</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42425">
                <a:tc>
                  <a:txBody>
                    <a:bodyPr/>
                    <a:lstStyle/>
                    <a:p>
                      <a:pPr indent="0" lvl="0" marL="0" rtl="0" algn="ctr">
                        <a:spcBef>
                          <a:spcPts val="0"/>
                        </a:spcBef>
                        <a:spcAft>
                          <a:spcPts val="0"/>
                        </a:spcAft>
                        <a:buNone/>
                      </a:pPr>
                      <a:r>
                        <a:rPr lang="es-419" sz="1100">
                          <a:solidFill>
                            <a:srgbClr val="FFFFFF"/>
                          </a:solidFill>
                        </a:rPr>
                        <a:t>Tertiary</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419" sz="1100">
                          <a:solidFill>
                            <a:srgbClr val="FFFFFF"/>
                          </a:solidFill>
                        </a:rPr>
                        <a:t>1st</a:t>
                      </a:r>
                      <a:endParaRPr sz="11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Competitors</a:t>
            </a:r>
            <a:endParaRPr/>
          </a:p>
        </p:txBody>
      </p:sp>
      <p:sp>
        <p:nvSpPr>
          <p:cNvPr id="187" name="Google Shape;187;p27"/>
          <p:cNvSpPr txBox="1"/>
          <p:nvPr>
            <p:ph idx="1" type="body"/>
          </p:nvPr>
        </p:nvSpPr>
        <p:spPr>
          <a:xfrm>
            <a:off x="3451375" y="1266850"/>
            <a:ext cx="5272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Selling baskets of produce directly from farmers to customers.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s-419"/>
              <a:t>Our unique selling point:</a:t>
            </a:r>
            <a:endParaRPr/>
          </a:p>
          <a:p>
            <a:pPr indent="-317500" lvl="1" marL="914400" rtl="0" algn="l">
              <a:spcBef>
                <a:spcPts val="0"/>
              </a:spcBef>
              <a:spcAft>
                <a:spcPts val="0"/>
              </a:spcAft>
              <a:buSzPts val="1400"/>
              <a:buChar char="○"/>
            </a:pPr>
            <a:r>
              <a:rPr lang="es-419"/>
              <a:t>Subscription system</a:t>
            </a:r>
            <a:endParaRPr/>
          </a:p>
          <a:p>
            <a:pPr indent="-317500" lvl="1" marL="914400" rtl="0" algn="l">
              <a:spcBef>
                <a:spcPts val="0"/>
              </a:spcBef>
              <a:spcAft>
                <a:spcPts val="0"/>
              </a:spcAft>
              <a:buSzPts val="1400"/>
              <a:buChar char="○"/>
            </a:pPr>
            <a:r>
              <a:rPr lang="es-419"/>
              <a:t>Farm visit</a:t>
            </a:r>
            <a:endParaRPr/>
          </a:p>
          <a:p>
            <a:pPr indent="0" lvl="0" marL="0" rtl="0" algn="l">
              <a:spcBef>
                <a:spcPts val="1600"/>
              </a:spcBef>
              <a:spcAft>
                <a:spcPts val="1600"/>
              </a:spcAft>
              <a:buNone/>
            </a:pPr>
            <a:r>
              <a:t/>
            </a:r>
            <a:endParaRPr/>
          </a:p>
        </p:txBody>
      </p:sp>
      <p:pic>
        <p:nvPicPr>
          <p:cNvPr id="188" name="Google Shape;188;p27"/>
          <p:cNvPicPr preferRelativeResize="0"/>
          <p:nvPr/>
        </p:nvPicPr>
        <p:blipFill>
          <a:blip r:embed="rId3">
            <a:alphaModFix/>
          </a:blip>
          <a:stretch>
            <a:fillRect/>
          </a:stretch>
        </p:blipFill>
        <p:spPr>
          <a:xfrm>
            <a:off x="311700" y="1266850"/>
            <a:ext cx="2783700" cy="1118350"/>
          </a:xfrm>
          <a:prstGeom prst="rect">
            <a:avLst/>
          </a:prstGeom>
          <a:noFill/>
          <a:ln>
            <a:noFill/>
          </a:ln>
        </p:spPr>
      </p:pic>
      <p:pic>
        <p:nvPicPr>
          <p:cNvPr id="189" name="Google Shape;189;p27"/>
          <p:cNvPicPr preferRelativeResize="0"/>
          <p:nvPr/>
        </p:nvPicPr>
        <p:blipFill>
          <a:blip r:embed="rId4">
            <a:alphaModFix/>
          </a:blip>
          <a:stretch>
            <a:fillRect/>
          </a:stretch>
        </p:blipFill>
        <p:spPr>
          <a:xfrm>
            <a:off x="298613" y="2516175"/>
            <a:ext cx="2809875" cy="1314450"/>
          </a:xfrm>
          <a:prstGeom prst="rect">
            <a:avLst/>
          </a:prstGeom>
          <a:noFill/>
          <a:ln>
            <a:noFill/>
          </a:ln>
        </p:spPr>
      </p:pic>
      <p:pic>
        <p:nvPicPr>
          <p:cNvPr id="190" name="Google Shape;190;p27"/>
          <p:cNvPicPr preferRelativeResize="0"/>
          <p:nvPr/>
        </p:nvPicPr>
        <p:blipFill>
          <a:blip r:embed="rId5">
            <a:alphaModFix/>
          </a:blip>
          <a:stretch>
            <a:fillRect/>
          </a:stretch>
        </p:blipFill>
        <p:spPr>
          <a:xfrm>
            <a:off x="311700" y="3961600"/>
            <a:ext cx="2809875"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Quantitative Market Research</a:t>
            </a:r>
            <a:endParaRPr/>
          </a:p>
        </p:txBody>
      </p:sp>
      <p:sp>
        <p:nvSpPr>
          <p:cNvPr id="196" name="Google Shape;196;p28"/>
          <p:cNvSpPr/>
          <p:nvPr/>
        </p:nvSpPr>
        <p:spPr>
          <a:xfrm>
            <a:off x="652050" y="1193100"/>
            <a:ext cx="7932300" cy="3598200"/>
          </a:xfrm>
          <a:prstGeom prst="round2DiagRect">
            <a:avLst>
              <a:gd fmla="val 0" name="adj1"/>
              <a:gd fmla="val 2772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txBox="1"/>
          <p:nvPr>
            <p:ph idx="1" type="body"/>
          </p:nvPr>
        </p:nvSpPr>
        <p:spPr>
          <a:xfrm>
            <a:off x="652050" y="1247750"/>
            <a:ext cx="7839900" cy="3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Roboto"/>
                <a:ea typeface="Roboto"/>
                <a:cs typeface="Roboto"/>
                <a:sym typeface="Roboto"/>
              </a:rPr>
              <a:t>Key Findings:</a:t>
            </a:r>
            <a:endParaRPr b="1">
              <a:solidFill>
                <a:srgbClr val="FFFFFF"/>
              </a:solidFill>
              <a:latin typeface="Roboto"/>
              <a:ea typeface="Roboto"/>
              <a:cs typeface="Roboto"/>
              <a:sym typeface="Roboto"/>
            </a:endParaRPr>
          </a:p>
          <a:p>
            <a:pPr indent="-342900" lvl="0" marL="457200" rtl="0" algn="l">
              <a:spcBef>
                <a:spcPts val="1600"/>
              </a:spcBef>
              <a:spcAft>
                <a:spcPts val="0"/>
              </a:spcAft>
              <a:buClr>
                <a:srgbClr val="FFFFFF"/>
              </a:buClr>
              <a:buSzPts val="1800"/>
              <a:buFont typeface="Roboto"/>
              <a:buChar char="●"/>
            </a:pPr>
            <a:r>
              <a:rPr b="1" lang="es-419">
                <a:solidFill>
                  <a:srgbClr val="FFFFFF"/>
                </a:solidFill>
                <a:latin typeface="Roboto"/>
                <a:ea typeface="Roboto"/>
                <a:cs typeface="Roboto"/>
                <a:sym typeface="Roboto"/>
              </a:rPr>
              <a:t>Shopping Habit:</a:t>
            </a:r>
            <a:endParaRPr b="1">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85% get their groceries from supermarkets, but 70% would consider buying online.</a:t>
            </a:r>
            <a:endParaRPr>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59% buys groceries once a week</a:t>
            </a:r>
            <a:endParaRPr>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Respondents use more recyclable materials (4.2/5)</a:t>
            </a:r>
            <a:endParaRPr>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b="1" lang="es-419">
                <a:solidFill>
                  <a:srgbClr val="FFFFFF"/>
                </a:solidFill>
                <a:latin typeface="Roboto"/>
                <a:ea typeface="Roboto"/>
                <a:cs typeface="Roboto"/>
                <a:sym typeface="Roboto"/>
              </a:rPr>
              <a:t>Organic Food:</a:t>
            </a:r>
            <a:endParaRPr b="1">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Respondents are less likely to go out of their way to get organic food, but they will consume more if they are more available (3.9/5)</a:t>
            </a:r>
            <a:endParaRPr>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b="1" lang="es-419">
                <a:solidFill>
                  <a:srgbClr val="FFFFFF"/>
                </a:solidFill>
                <a:latin typeface="Roboto"/>
                <a:ea typeface="Roboto"/>
                <a:cs typeface="Roboto"/>
                <a:sym typeface="Roboto"/>
              </a:rPr>
              <a:t>Interest in Farm Visit:</a:t>
            </a:r>
            <a:endParaRPr>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Female 21-25 age group (7.2/10)</a:t>
            </a:r>
            <a:endParaRPr>
              <a:solidFill>
                <a:srgbClr val="FFFFFF"/>
              </a:solidFill>
              <a:latin typeface="Roboto"/>
              <a:ea typeface="Roboto"/>
              <a:cs typeface="Roboto"/>
              <a:sym typeface="Roboto"/>
            </a:endParaRPr>
          </a:p>
          <a:p>
            <a:pPr indent="-317500" lvl="1" marL="914400" rtl="0" algn="l">
              <a:spcBef>
                <a:spcPts val="0"/>
              </a:spcBef>
              <a:spcAft>
                <a:spcPts val="0"/>
              </a:spcAft>
              <a:buClr>
                <a:srgbClr val="FFFFFF"/>
              </a:buClr>
              <a:buSzPts val="1400"/>
              <a:buFont typeface="Roboto"/>
              <a:buChar char="○"/>
            </a:pPr>
            <a:r>
              <a:rPr lang="es-419">
                <a:solidFill>
                  <a:srgbClr val="FFFFFF"/>
                </a:solidFill>
                <a:latin typeface="Roboto"/>
                <a:ea typeface="Roboto"/>
                <a:cs typeface="Roboto"/>
                <a:sym typeface="Roboto"/>
              </a:rPr>
              <a:t>Female 26-30 age group (7.6/10)</a:t>
            </a:r>
            <a:endParaRPr>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MARKETING PLAN</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p:nvPr/>
        </p:nvSpPr>
        <p:spPr>
          <a:xfrm>
            <a:off x="239050" y="1123700"/>
            <a:ext cx="8740500" cy="3855000"/>
          </a:xfrm>
          <a:prstGeom prst="roundRect">
            <a:avLst>
              <a:gd fmla="val 7321" name="adj"/>
            </a:avLst>
          </a:prstGeom>
          <a:noFill/>
          <a:ln cap="flat" cmpd="sng" w="1905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434343"/>
                </a:solidFill>
                <a:latin typeface="Trebuchet MS"/>
                <a:ea typeface="Trebuchet MS"/>
                <a:cs typeface="Trebuchet MS"/>
                <a:sym typeface="Trebuchet MS"/>
              </a:rPr>
              <a:t>Strategic Marketing: Sprout Experience</a:t>
            </a:r>
            <a:endParaRPr>
              <a:solidFill>
                <a:srgbClr val="434343"/>
              </a:solidFill>
              <a:latin typeface="Trebuchet MS"/>
              <a:ea typeface="Trebuchet MS"/>
              <a:cs typeface="Trebuchet MS"/>
              <a:sym typeface="Trebuchet MS"/>
            </a:endParaRPr>
          </a:p>
        </p:txBody>
      </p:sp>
      <p:grpSp>
        <p:nvGrpSpPr>
          <p:cNvPr id="209" name="Google Shape;209;p30"/>
          <p:cNvGrpSpPr/>
          <p:nvPr/>
        </p:nvGrpSpPr>
        <p:grpSpPr>
          <a:xfrm>
            <a:off x="636600" y="1174350"/>
            <a:ext cx="7947000" cy="2487875"/>
            <a:chOff x="636600" y="1174350"/>
            <a:chExt cx="7947000" cy="2487875"/>
          </a:xfrm>
        </p:grpSpPr>
        <p:pic>
          <p:nvPicPr>
            <p:cNvPr id="210" name="Google Shape;210;p30"/>
            <p:cNvPicPr preferRelativeResize="0"/>
            <p:nvPr/>
          </p:nvPicPr>
          <p:blipFill>
            <a:blip r:embed="rId3">
              <a:alphaModFix/>
            </a:blip>
            <a:stretch>
              <a:fillRect/>
            </a:stretch>
          </p:blipFill>
          <p:spPr>
            <a:xfrm>
              <a:off x="2796975" y="1174350"/>
              <a:ext cx="3550050" cy="2487875"/>
            </a:xfrm>
            <a:prstGeom prst="rect">
              <a:avLst/>
            </a:prstGeom>
            <a:noFill/>
            <a:ln>
              <a:noFill/>
            </a:ln>
          </p:spPr>
        </p:pic>
        <p:pic>
          <p:nvPicPr>
            <p:cNvPr id="211" name="Google Shape;211;p30"/>
            <p:cNvPicPr preferRelativeResize="0"/>
            <p:nvPr/>
          </p:nvPicPr>
          <p:blipFill>
            <a:blip r:embed="rId4">
              <a:alphaModFix/>
            </a:blip>
            <a:stretch>
              <a:fillRect/>
            </a:stretch>
          </p:blipFill>
          <p:spPr>
            <a:xfrm>
              <a:off x="636600" y="1564188"/>
              <a:ext cx="1872400" cy="1708200"/>
            </a:xfrm>
            <a:prstGeom prst="rect">
              <a:avLst/>
            </a:prstGeom>
            <a:noFill/>
            <a:ln>
              <a:noFill/>
            </a:ln>
          </p:spPr>
        </p:pic>
        <p:pic>
          <p:nvPicPr>
            <p:cNvPr id="212" name="Google Shape;212;p30"/>
            <p:cNvPicPr preferRelativeResize="0"/>
            <p:nvPr/>
          </p:nvPicPr>
          <p:blipFill>
            <a:blip r:embed="rId5">
              <a:alphaModFix/>
            </a:blip>
            <a:stretch>
              <a:fillRect/>
            </a:stretch>
          </p:blipFill>
          <p:spPr>
            <a:xfrm>
              <a:off x="6711200" y="1532166"/>
              <a:ext cx="1872400" cy="1772234"/>
            </a:xfrm>
            <a:prstGeom prst="rect">
              <a:avLst/>
            </a:prstGeom>
            <a:noFill/>
            <a:ln>
              <a:noFill/>
            </a:ln>
          </p:spPr>
        </p:pic>
      </p:grpSp>
      <p:sp>
        <p:nvSpPr>
          <p:cNvPr id="213" name="Google Shape;213;p30"/>
          <p:cNvSpPr txBox="1"/>
          <p:nvPr/>
        </p:nvSpPr>
        <p:spPr>
          <a:xfrm>
            <a:off x="314750" y="3499325"/>
            <a:ext cx="2516100" cy="124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500">
                <a:solidFill>
                  <a:srgbClr val="434343"/>
                </a:solidFill>
              </a:rPr>
              <a:t>Farms in Barcelona</a:t>
            </a:r>
            <a:endParaRPr b="1" sz="15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Many farms within 150km</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Good distribution channels</a:t>
            </a:r>
            <a:endParaRPr sz="1200">
              <a:solidFill>
                <a:srgbClr val="434343"/>
              </a:solidFill>
            </a:endParaRPr>
          </a:p>
          <a:p>
            <a:pPr indent="-304800" lvl="0" marL="457200" rtl="0" algn="l">
              <a:lnSpc>
                <a:spcPct val="115000"/>
              </a:lnSpc>
              <a:spcBef>
                <a:spcPts val="0"/>
              </a:spcBef>
              <a:spcAft>
                <a:spcPts val="0"/>
              </a:spcAft>
              <a:buClr>
                <a:srgbClr val="434343"/>
              </a:buClr>
              <a:buSzPts val="1200"/>
              <a:buChar char="✔"/>
            </a:pPr>
            <a:r>
              <a:rPr lang="es-419" sz="1200">
                <a:solidFill>
                  <a:srgbClr val="434343"/>
                </a:solidFill>
              </a:rPr>
              <a:t>Variety of products</a:t>
            </a:r>
            <a:endParaRPr sz="1200">
              <a:solidFill>
                <a:srgbClr val="434343"/>
              </a:solidFill>
            </a:endParaRPr>
          </a:p>
        </p:txBody>
      </p:sp>
      <p:sp>
        <p:nvSpPr>
          <p:cNvPr id="214" name="Google Shape;214;p30"/>
          <p:cNvSpPr txBox="1"/>
          <p:nvPr/>
        </p:nvSpPr>
        <p:spPr>
          <a:xfrm>
            <a:off x="6315250" y="3499325"/>
            <a:ext cx="2664300" cy="147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500">
                <a:solidFill>
                  <a:srgbClr val="434343"/>
                </a:solidFill>
              </a:rPr>
              <a:t>Customers</a:t>
            </a:r>
            <a:endParaRPr b="1" sz="18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Age 18-25: Care for health , environment and experience</a:t>
            </a:r>
            <a:endParaRPr sz="12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Age 25-35: Bigger tickets</a:t>
            </a:r>
            <a:endParaRPr sz="1200">
              <a:solidFill>
                <a:srgbClr val="434343"/>
              </a:solidFill>
            </a:endParaRPr>
          </a:p>
          <a:p>
            <a:pPr indent="-304800" lvl="0" marL="457200" marR="0" rtl="0" algn="l">
              <a:lnSpc>
                <a:spcPct val="115000"/>
              </a:lnSpc>
              <a:spcBef>
                <a:spcPts val="0"/>
              </a:spcBef>
              <a:spcAft>
                <a:spcPts val="0"/>
              </a:spcAft>
              <a:buClr>
                <a:srgbClr val="434343"/>
              </a:buClr>
              <a:buSzPts val="1200"/>
              <a:buChar char="✔"/>
            </a:pPr>
            <a:r>
              <a:rPr lang="es-419" sz="1200">
                <a:solidFill>
                  <a:srgbClr val="434343"/>
                </a:solidFill>
              </a:rPr>
              <a:t>Prone to use online channel.</a:t>
            </a:r>
            <a:endParaRPr sz="1800">
              <a:solidFill>
                <a:srgbClr val="434343"/>
              </a:solidFill>
            </a:endParaRPr>
          </a:p>
        </p:txBody>
      </p:sp>
      <p:sp>
        <p:nvSpPr>
          <p:cNvPr id="215" name="Google Shape;215;p30"/>
          <p:cNvSpPr txBox="1"/>
          <p:nvPr/>
        </p:nvSpPr>
        <p:spPr>
          <a:xfrm>
            <a:off x="3219600" y="3662225"/>
            <a:ext cx="3000000" cy="13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chemeClr val="dk1"/>
                </a:solidFill>
              </a:rPr>
              <a:t>😀 </a:t>
            </a:r>
            <a:r>
              <a:rPr lang="es-419">
                <a:solidFill>
                  <a:srgbClr val="434343"/>
                </a:solidFill>
              </a:rPr>
              <a:t>Social, environmental and healthy brand → </a:t>
            </a:r>
            <a:r>
              <a:rPr b="1" lang="es-419">
                <a:solidFill>
                  <a:srgbClr val="434343"/>
                </a:solidFill>
              </a:rPr>
              <a:t>Sprout</a:t>
            </a:r>
            <a:endParaRPr b="1">
              <a:solidFill>
                <a:srgbClr val="434343"/>
              </a:solidFill>
            </a:endParaRPr>
          </a:p>
          <a:p>
            <a:pPr indent="0" lvl="0" marL="0" rtl="0" algn="l">
              <a:lnSpc>
                <a:spcPct val="115000"/>
              </a:lnSpc>
              <a:spcBef>
                <a:spcPts val="0"/>
              </a:spcBef>
              <a:spcAft>
                <a:spcPts val="0"/>
              </a:spcAft>
              <a:buNone/>
            </a:pPr>
            <a:r>
              <a:rPr lang="es-419">
                <a:solidFill>
                  <a:srgbClr val="434343"/>
                </a:solidFill>
              </a:rPr>
              <a:t>😀 Start as a niche and </a:t>
            </a:r>
            <a:r>
              <a:rPr b="1" lang="es-419">
                <a:solidFill>
                  <a:srgbClr val="434343"/>
                </a:solidFill>
              </a:rPr>
              <a:t>grow the right way </a:t>
            </a:r>
            <a:r>
              <a:rPr lang="es-419">
                <a:solidFill>
                  <a:srgbClr val="434343"/>
                </a:solidFill>
              </a:rPr>
              <a:t>with customers and farmers</a:t>
            </a:r>
            <a:endParaRPr>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17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Products</a:t>
            </a:r>
            <a:endParaRPr/>
          </a:p>
        </p:txBody>
      </p:sp>
      <p:sp>
        <p:nvSpPr>
          <p:cNvPr id="221" name="Google Shape;221;p31"/>
          <p:cNvSpPr txBox="1"/>
          <p:nvPr/>
        </p:nvSpPr>
        <p:spPr>
          <a:xfrm>
            <a:off x="5637675" y="752450"/>
            <a:ext cx="27774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s-419" sz="1800">
                <a:solidFill>
                  <a:srgbClr val="4A86E8"/>
                </a:solidFill>
              </a:rPr>
              <a:t>Farming experience</a:t>
            </a:r>
            <a:endParaRPr i="1" sz="1800">
              <a:solidFill>
                <a:srgbClr val="4A86E8"/>
              </a:solidFill>
            </a:endParaRPr>
          </a:p>
        </p:txBody>
      </p:sp>
      <p:pic>
        <p:nvPicPr>
          <p:cNvPr id="222" name="Google Shape;222;p31"/>
          <p:cNvPicPr preferRelativeResize="0"/>
          <p:nvPr/>
        </p:nvPicPr>
        <p:blipFill>
          <a:blip r:embed="rId3">
            <a:alphaModFix/>
          </a:blip>
          <a:stretch>
            <a:fillRect/>
          </a:stretch>
        </p:blipFill>
        <p:spPr>
          <a:xfrm>
            <a:off x="1079450" y="3197801"/>
            <a:ext cx="2999999" cy="1756686"/>
          </a:xfrm>
          <a:prstGeom prst="rect">
            <a:avLst/>
          </a:prstGeom>
          <a:noFill/>
          <a:ln>
            <a:noFill/>
          </a:ln>
        </p:spPr>
      </p:pic>
      <p:pic>
        <p:nvPicPr>
          <p:cNvPr id="223" name="Google Shape;223;p31"/>
          <p:cNvPicPr preferRelativeResize="0"/>
          <p:nvPr/>
        </p:nvPicPr>
        <p:blipFill>
          <a:blip r:embed="rId4">
            <a:alphaModFix/>
          </a:blip>
          <a:stretch>
            <a:fillRect/>
          </a:stretch>
        </p:blipFill>
        <p:spPr>
          <a:xfrm>
            <a:off x="5536041" y="3212475"/>
            <a:ext cx="2980658" cy="1727350"/>
          </a:xfrm>
          <a:prstGeom prst="rect">
            <a:avLst/>
          </a:prstGeom>
          <a:noFill/>
          <a:ln>
            <a:noFill/>
          </a:ln>
        </p:spPr>
      </p:pic>
      <p:pic>
        <p:nvPicPr>
          <p:cNvPr id="224" name="Google Shape;224;p31"/>
          <p:cNvPicPr preferRelativeResize="0"/>
          <p:nvPr/>
        </p:nvPicPr>
        <p:blipFill>
          <a:blip r:embed="rId5">
            <a:alphaModFix/>
          </a:blip>
          <a:stretch>
            <a:fillRect/>
          </a:stretch>
        </p:blipFill>
        <p:spPr>
          <a:xfrm>
            <a:off x="1140450" y="1279875"/>
            <a:ext cx="2878000" cy="1709525"/>
          </a:xfrm>
          <a:prstGeom prst="rect">
            <a:avLst/>
          </a:prstGeom>
          <a:noFill/>
          <a:ln>
            <a:noFill/>
          </a:ln>
        </p:spPr>
      </p:pic>
      <p:sp>
        <p:nvSpPr>
          <p:cNvPr id="225" name="Google Shape;225;p31"/>
          <p:cNvSpPr txBox="1"/>
          <p:nvPr/>
        </p:nvSpPr>
        <p:spPr>
          <a:xfrm>
            <a:off x="927650" y="767575"/>
            <a:ext cx="3303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s-419" sz="1800">
                <a:solidFill>
                  <a:srgbClr val="38761D"/>
                </a:solidFill>
              </a:rPr>
              <a:t>Baskets of fresh products</a:t>
            </a:r>
            <a:endParaRPr b="1" i="1" sz="1800">
              <a:solidFill>
                <a:srgbClr val="38761D"/>
              </a:solidFill>
            </a:endParaRPr>
          </a:p>
        </p:txBody>
      </p:sp>
      <p:pic>
        <p:nvPicPr>
          <p:cNvPr id="226" name="Google Shape;226;p31"/>
          <p:cNvPicPr preferRelativeResize="0"/>
          <p:nvPr/>
        </p:nvPicPr>
        <p:blipFill>
          <a:blip r:embed="rId6">
            <a:alphaModFix/>
          </a:blip>
          <a:stretch>
            <a:fillRect/>
          </a:stretch>
        </p:blipFill>
        <p:spPr>
          <a:xfrm>
            <a:off x="6114453" y="1279875"/>
            <a:ext cx="1823850" cy="170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Place</a:t>
            </a:r>
            <a:endParaRPr/>
          </a:p>
        </p:txBody>
      </p:sp>
      <p:sp>
        <p:nvSpPr>
          <p:cNvPr id="232" name="Google Shape;232;p32"/>
          <p:cNvSpPr txBox="1"/>
          <p:nvPr>
            <p:ph idx="1" type="body"/>
          </p:nvPr>
        </p:nvSpPr>
        <p:spPr>
          <a:xfrm>
            <a:off x="311700" y="1152475"/>
            <a:ext cx="5272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2</a:t>
            </a:r>
            <a:r>
              <a:rPr lang="es-419"/>
              <a:t> distribution channels:</a:t>
            </a:r>
            <a:endParaRPr/>
          </a:p>
          <a:p>
            <a:pPr indent="-317500" lvl="1" marL="914400" rtl="0" algn="l">
              <a:spcBef>
                <a:spcPts val="0"/>
              </a:spcBef>
              <a:spcAft>
                <a:spcPts val="0"/>
              </a:spcAft>
              <a:buSzPts val="1400"/>
              <a:buChar char="○"/>
            </a:pPr>
            <a:r>
              <a:rPr lang="es-419"/>
              <a:t>On our Website/Mobile app</a:t>
            </a:r>
            <a:endParaRPr/>
          </a:p>
          <a:p>
            <a:pPr indent="-317500" lvl="1" marL="914400" rtl="0" algn="l">
              <a:spcBef>
                <a:spcPts val="0"/>
              </a:spcBef>
              <a:spcAft>
                <a:spcPts val="0"/>
              </a:spcAft>
              <a:buSzPts val="1400"/>
              <a:buChar char="○"/>
            </a:pPr>
            <a:r>
              <a:rPr lang="es-419"/>
              <a:t>On the “open-day”</a:t>
            </a:r>
            <a:endParaRPr/>
          </a:p>
          <a:p>
            <a:pPr indent="-342900" lvl="0" marL="457200" rtl="0" algn="l">
              <a:spcBef>
                <a:spcPts val="0"/>
              </a:spcBef>
              <a:spcAft>
                <a:spcPts val="0"/>
              </a:spcAft>
              <a:buSzPts val="1800"/>
              <a:buChar char="●"/>
            </a:pPr>
            <a:r>
              <a:rPr lang="es-419"/>
              <a:t>Delivery once a week</a:t>
            </a:r>
            <a:endParaRPr/>
          </a:p>
          <a:p>
            <a:pPr indent="0" lvl="0" marL="0" rtl="0" algn="l">
              <a:spcBef>
                <a:spcPts val="1600"/>
              </a:spcBef>
              <a:spcAft>
                <a:spcPts val="1600"/>
              </a:spcAft>
              <a:buNone/>
            </a:pPr>
            <a:r>
              <a:t/>
            </a:r>
            <a:endParaRPr/>
          </a:p>
        </p:txBody>
      </p:sp>
      <p:pic>
        <p:nvPicPr>
          <p:cNvPr id="233" name="Google Shape;233;p32"/>
          <p:cNvPicPr preferRelativeResize="0"/>
          <p:nvPr/>
        </p:nvPicPr>
        <p:blipFill>
          <a:blip r:embed="rId3">
            <a:alphaModFix/>
          </a:blip>
          <a:stretch>
            <a:fillRect/>
          </a:stretch>
        </p:blipFill>
        <p:spPr>
          <a:xfrm>
            <a:off x="5682300" y="1152475"/>
            <a:ext cx="3150000" cy="148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title="SPROUT PITCH.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87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Price</a:t>
            </a:r>
            <a:endParaRPr/>
          </a:p>
        </p:txBody>
      </p:sp>
      <p:sp>
        <p:nvSpPr>
          <p:cNvPr id="239" name="Google Shape;239;p33"/>
          <p:cNvSpPr txBox="1"/>
          <p:nvPr>
            <p:ph idx="1" type="body"/>
          </p:nvPr>
        </p:nvSpPr>
        <p:spPr>
          <a:xfrm>
            <a:off x="83100" y="1152475"/>
            <a:ext cx="4671300" cy="50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400">
                <a:solidFill>
                  <a:srgbClr val="000000"/>
                </a:solidFill>
              </a:rPr>
              <a:t>Strategy: Commission-based + Subscription-based</a:t>
            </a:r>
            <a:endParaRPr sz="1400">
              <a:solidFill>
                <a:srgbClr val="000000"/>
              </a:solidFill>
            </a:endParaRPr>
          </a:p>
        </p:txBody>
      </p:sp>
      <p:sp>
        <p:nvSpPr>
          <p:cNvPr id="240" name="Google Shape;240;p33"/>
          <p:cNvSpPr txBox="1"/>
          <p:nvPr>
            <p:ph idx="1" type="body"/>
          </p:nvPr>
        </p:nvSpPr>
        <p:spPr>
          <a:xfrm>
            <a:off x="4275850" y="1152475"/>
            <a:ext cx="4154100" cy="45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419" sz="1400">
                <a:solidFill>
                  <a:srgbClr val="000000"/>
                </a:solidFill>
              </a:rPr>
              <a:t>Price Range</a:t>
            </a:r>
            <a:endParaRPr sz="1400">
              <a:solidFill>
                <a:srgbClr val="000000"/>
              </a:solidFill>
            </a:endParaRPr>
          </a:p>
        </p:txBody>
      </p:sp>
      <p:grpSp>
        <p:nvGrpSpPr>
          <p:cNvPr id="241" name="Google Shape;241;p33"/>
          <p:cNvGrpSpPr/>
          <p:nvPr/>
        </p:nvGrpSpPr>
        <p:grpSpPr>
          <a:xfrm>
            <a:off x="159419" y="2729742"/>
            <a:ext cx="3961514" cy="878370"/>
            <a:chOff x="1151752" y="2322568"/>
            <a:chExt cx="2975673" cy="651852"/>
          </a:xfrm>
        </p:grpSpPr>
        <p:sp>
          <p:nvSpPr>
            <p:cNvPr id="242" name="Google Shape;242;p33"/>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2320728" y="2478519"/>
              <a:ext cx="16836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100">
                  <a:solidFill>
                    <a:srgbClr val="FFFFFF"/>
                  </a:solidFill>
                  <a:latin typeface="Roboto Medium"/>
                  <a:ea typeface="Roboto Medium"/>
                  <a:cs typeface="Roboto Medium"/>
                  <a:sym typeface="Roboto Medium"/>
                </a:rPr>
                <a:t>Discounted order price</a:t>
              </a:r>
              <a:endParaRPr sz="11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s-419" sz="1100">
                  <a:solidFill>
                    <a:srgbClr val="FFFFFF"/>
                  </a:solidFill>
                  <a:latin typeface="Roboto Medium"/>
                  <a:ea typeface="Roboto Medium"/>
                  <a:cs typeface="Roboto Medium"/>
                  <a:sym typeface="Roboto Medium"/>
                </a:rPr>
                <a:t>Free farm visit</a:t>
              </a:r>
              <a:endParaRPr sz="11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100">
                <a:solidFill>
                  <a:srgbClr val="FFFFFF"/>
                </a:solidFill>
                <a:latin typeface="Roboto Medium"/>
                <a:ea typeface="Roboto Medium"/>
                <a:cs typeface="Roboto Medium"/>
                <a:sym typeface="Roboto Medium"/>
              </a:endParaRPr>
            </a:p>
          </p:txBody>
        </p:sp>
        <p:sp>
          <p:nvSpPr>
            <p:cNvPr id="244" name="Google Shape;244;p33"/>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1151752" y="2322573"/>
              <a:ext cx="11313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2300">
                  <a:solidFill>
                    <a:srgbClr val="FFFFFF"/>
                  </a:solidFill>
                  <a:latin typeface="Roboto"/>
                  <a:ea typeface="Roboto"/>
                  <a:cs typeface="Roboto"/>
                  <a:sym typeface="Roboto"/>
                </a:rPr>
                <a:t>VIP</a:t>
              </a:r>
              <a:endParaRPr b="1" sz="2300">
                <a:solidFill>
                  <a:srgbClr val="FFFFFF"/>
                </a:solidFill>
                <a:latin typeface="Roboto"/>
                <a:ea typeface="Roboto"/>
                <a:cs typeface="Roboto"/>
                <a:sym typeface="Roboto"/>
              </a:endParaRPr>
            </a:p>
          </p:txBody>
        </p:sp>
      </p:grpSp>
      <p:grpSp>
        <p:nvGrpSpPr>
          <p:cNvPr id="246" name="Google Shape;246;p33"/>
          <p:cNvGrpSpPr/>
          <p:nvPr/>
        </p:nvGrpSpPr>
        <p:grpSpPr>
          <a:xfrm>
            <a:off x="161410" y="2105282"/>
            <a:ext cx="3968655" cy="642608"/>
            <a:chOff x="1151752" y="2322567"/>
            <a:chExt cx="2975673" cy="642608"/>
          </a:xfrm>
        </p:grpSpPr>
        <p:sp>
          <p:nvSpPr>
            <p:cNvPr id="247" name="Google Shape;247;p33"/>
            <p:cNvSpPr/>
            <p:nvPr/>
          </p:nvSpPr>
          <p:spPr>
            <a:xfrm flipH="1">
              <a:off x="2283025" y="2322575"/>
              <a:ext cx="1844400" cy="642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2316625" y="2395923"/>
              <a:ext cx="17772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100">
                  <a:solidFill>
                    <a:srgbClr val="FFFFFF"/>
                  </a:solidFill>
                  <a:latin typeface="Roboto Medium"/>
                  <a:ea typeface="Roboto Medium"/>
                  <a:cs typeface="Roboto Medium"/>
                  <a:sym typeface="Roboto Medium"/>
                </a:rPr>
                <a:t>Place Order</a:t>
              </a:r>
              <a:endParaRPr sz="1100">
                <a:solidFill>
                  <a:srgbClr val="FFFFFF"/>
                </a:solidFill>
                <a:latin typeface="Roboto Medium"/>
                <a:ea typeface="Roboto Medium"/>
                <a:cs typeface="Roboto Medium"/>
                <a:sym typeface="Roboto Medium"/>
              </a:endParaRPr>
            </a:p>
          </p:txBody>
        </p:sp>
        <p:sp>
          <p:nvSpPr>
            <p:cNvPr id="249" name="Google Shape;249;p33"/>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1151752" y="2322567"/>
              <a:ext cx="1131300" cy="642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2300">
                  <a:solidFill>
                    <a:srgbClr val="FFFFFF"/>
                  </a:solidFill>
                  <a:latin typeface="Roboto"/>
                  <a:ea typeface="Roboto"/>
                  <a:cs typeface="Roboto"/>
                  <a:sym typeface="Roboto"/>
                </a:rPr>
                <a:t>Customer</a:t>
              </a:r>
              <a:endParaRPr b="1" sz="2300">
                <a:solidFill>
                  <a:srgbClr val="FFFFFF"/>
                </a:solidFill>
                <a:latin typeface="Roboto"/>
                <a:ea typeface="Roboto"/>
                <a:cs typeface="Roboto"/>
                <a:sym typeface="Roboto"/>
              </a:endParaRPr>
            </a:p>
          </p:txBody>
        </p:sp>
      </p:grpSp>
      <p:sp>
        <p:nvSpPr>
          <p:cNvPr id="251" name="Google Shape;251;p33"/>
          <p:cNvSpPr txBox="1"/>
          <p:nvPr/>
        </p:nvSpPr>
        <p:spPr>
          <a:xfrm>
            <a:off x="165188" y="3608100"/>
            <a:ext cx="396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graphicFrame>
        <p:nvGraphicFramePr>
          <p:cNvPr id="252" name="Google Shape;252;p33"/>
          <p:cNvGraphicFramePr/>
          <p:nvPr/>
        </p:nvGraphicFramePr>
        <p:xfrm>
          <a:off x="4275838" y="1743825"/>
          <a:ext cx="3000000" cy="3000000"/>
        </p:xfrm>
        <a:graphic>
          <a:graphicData uri="http://schemas.openxmlformats.org/drawingml/2006/table">
            <a:tbl>
              <a:tblPr>
                <a:noFill/>
                <a:tableStyleId>{021C3E51-B377-4D70-A1C7-6F572975CF74}</a:tableStyleId>
              </a:tblPr>
              <a:tblGrid>
                <a:gridCol w="1249900"/>
                <a:gridCol w="2052100"/>
                <a:gridCol w="1376850"/>
              </a:tblGrid>
              <a:tr h="381000">
                <a:tc>
                  <a:txBody>
                    <a:bodyPr/>
                    <a:lstStyle/>
                    <a:p>
                      <a:pPr indent="0" lvl="0" marL="0" rtl="0" algn="l">
                        <a:spcBef>
                          <a:spcPts val="0"/>
                        </a:spcBef>
                        <a:spcAft>
                          <a:spcPts val="0"/>
                        </a:spcAft>
                        <a:buNone/>
                      </a:pPr>
                      <a:r>
                        <a:rPr lang="es-419" sz="1200">
                          <a:solidFill>
                            <a:srgbClr val="FFFFFF"/>
                          </a:solidFill>
                        </a:rPr>
                        <a:t>PRODUCT</a:t>
                      </a:r>
                      <a:endParaRPr sz="1200">
                        <a:solidFill>
                          <a:srgbClr val="FFFFFF"/>
                        </a:solidFill>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0C8148"/>
                    </a:solidFill>
                  </a:tcPr>
                </a:tc>
                <a:tc>
                  <a:txBody>
                    <a:bodyPr/>
                    <a:lstStyle/>
                    <a:p>
                      <a:pPr indent="0" lvl="0" marL="0" rtl="0" algn="l">
                        <a:spcBef>
                          <a:spcPts val="0"/>
                        </a:spcBef>
                        <a:spcAft>
                          <a:spcPts val="0"/>
                        </a:spcAft>
                        <a:buNone/>
                      </a:pPr>
                      <a:r>
                        <a:rPr lang="es-419" sz="1200">
                          <a:solidFill>
                            <a:srgbClr val="FFFFFF"/>
                          </a:solidFill>
                        </a:rPr>
                        <a:t>DESCRIPTION</a:t>
                      </a:r>
                      <a:endParaRPr sz="1200">
                        <a:solidFill>
                          <a:srgbClr val="FFFFFF"/>
                        </a:solidFill>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0C8148"/>
                    </a:solidFill>
                  </a:tcPr>
                </a:tc>
                <a:tc>
                  <a:txBody>
                    <a:bodyPr/>
                    <a:lstStyle/>
                    <a:p>
                      <a:pPr indent="0" lvl="0" marL="0" rtl="0" algn="l">
                        <a:spcBef>
                          <a:spcPts val="0"/>
                        </a:spcBef>
                        <a:spcAft>
                          <a:spcPts val="0"/>
                        </a:spcAft>
                        <a:buNone/>
                      </a:pPr>
                      <a:r>
                        <a:rPr lang="es-419" sz="1200">
                          <a:solidFill>
                            <a:srgbClr val="FFFFFF"/>
                          </a:solidFill>
                        </a:rPr>
                        <a:t>PRICE</a:t>
                      </a:r>
                      <a:endParaRPr sz="1200">
                        <a:solidFill>
                          <a:srgbClr val="FFFFFF"/>
                        </a:solidFill>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0C8148"/>
                    </a:solidFill>
                  </a:tcPr>
                </a:tc>
              </a:tr>
              <a:tr h="381000">
                <a:tc>
                  <a:txBody>
                    <a:bodyPr/>
                    <a:lstStyle/>
                    <a:p>
                      <a:pPr indent="0" lvl="0" marL="0" rtl="0" algn="l">
                        <a:spcBef>
                          <a:spcPts val="0"/>
                        </a:spcBef>
                        <a:spcAft>
                          <a:spcPts val="0"/>
                        </a:spcAft>
                        <a:buNone/>
                      </a:pPr>
                      <a:r>
                        <a:rPr lang="es-419" sz="1200"/>
                        <a:t>Subscription</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VIP subscription to Sprout</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5€</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81000">
                <a:tc>
                  <a:txBody>
                    <a:bodyPr/>
                    <a:lstStyle/>
                    <a:p>
                      <a:pPr indent="0" lvl="0" marL="0" rtl="0" algn="l">
                        <a:spcBef>
                          <a:spcPts val="0"/>
                        </a:spcBef>
                        <a:spcAft>
                          <a:spcPts val="0"/>
                        </a:spcAft>
                        <a:buNone/>
                      </a:pPr>
                      <a:r>
                        <a:rPr lang="es-419" sz="1200"/>
                        <a:t>Farming Experience</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Visit to local farms</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3</a:t>
                      </a:r>
                      <a:r>
                        <a:rPr lang="es-419" sz="1200"/>
                        <a:t>€</a:t>
                      </a:r>
                      <a:endParaRPr sz="1200"/>
                    </a:p>
                    <a:p>
                      <a:pPr indent="0" lvl="0" marL="0" rtl="0" algn="l">
                        <a:spcBef>
                          <a:spcPts val="0"/>
                        </a:spcBef>
                        <a:spcAft>
                          <a:spcPts val="0"/>
                        </a:spcAft>
                        <a:buNone/>
                      </a:pPr>
                      <a:r>
                        <a:rPr lang="es-419" sz="1200"/>
                        <a:t>(Free for VIP customers)</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537225">
                <a:tc>
                  <a:txBody>
                    <a:bodyPr/>
                    <a:lstStyle/>
                    <a:p>
                      <a:pPr indent="0" lvl="0" marL="0" rtl="0" algn="l">
                        <a:spcBef>
                          <a:spcPts val="0"/>
                        </a:spcBef>
                        <a:spcAft>
                          <a:spcPts val="0"/>
                        </a:spcAft>
                        <a:buNone/>
                      </a:pPr>
                      <a:r>
                        <a:rPr lang="es-419" sz="1200"/>
                        <a:t>Organic Baskets</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Baskets of vegetables, fruits, or mixed.</a:t>
                      </a:r>
                      <a:endParaRPr sz="1200"/>
                    </a:p>
                    <a:p>
                      <a:pPr indent="0" lvl="0" marL="0" rtl="0" algn="l">
                        <a:spcBef>
                          <a:spcPts val="0"/>
                        </a:spcBef>
                        <a:spcAft>
                          <a:spcPts val="0"/>
                        </a:spcAft>
                        <a:buNone/>
                      </a:pPr>
                      <a:r>
                        <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lang="es-419" sz="1200"/>
                        <a:t>30</a:t>
                      </a:r>
                      <a:r>
                        <a:rPr lang="es-419" sz="1200"/>
                        <a:t>€</a:t>
                      </a:r>
                      <a:endParaRPr sz="1200"/>
                    </a:p>
                    <a:p>
                      <a:pPr indent="0" lvl="0" marL="0" rtl="0" algn="l">
                        <a:spcBef>
                          <a:spcPts val="0"/>
                        </a:spcBef>
                        <a:spcAft>
                          <a:spcPts val="0"/>
                        </a:spcAft>
                        <a:buNone/>
                      </a:pPr>
                      <a:r>
                        <a:rPr lang="es-419" sz="1200"/>
                        <a:t>10% off for VIP</a:t>
                      </a:r>
                      <a:endParaRPr sz="12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idx="4294967295" type="title"/>
          </p:nvPr>
        </p:nvSpPr>
        <p:spPr>
          <a:xfrm>
            <a:off x="581400" y="194075"/>
            <a:ext cx="600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Promotion</a:t>
            </a:r>
            <a:endParaRPr/>
          </a:p>
        </p:txBody>
      </p:sp>
      <p:grpSp>
        <p:nvGrpSpPr>
          <p:cNvPr id="258" name="Google Shape;258;p34"/>
          <p:cNvGrpSpPr/>
          <p:nvPr/>
        </p:nvGrpSpPr>
        <p:grpSpPr>
          <a:xfrm>
            <a:off x="494778" y="978118"/>
            <a:ext cx="3816277" cy="1625949"/>
            <a:chOff x="1126863" y="2013875"/>
            <a:chExt cx="1944600" cy="1569600"/>
          </a:xfrm>
        </p:grpSpPr>
        <p:sp>
          <p:nvSpPr>
            <p:cNvPr id="259" name="Google Shape;259;p34"/>
            <p:cNvSpPr/>
            <p:nvPr/>
          </p:nvSpPr>
          <p:spPr>
            <a:xfrm>
              <a:off x="1126863" y="2013875"/>
              <a:ext cx="1944600" cy="1569600"/>
            </a:xfrm>
            <a:prstGeom prst="round2DiagRect">
              <a:avLst>
                <a:gd fmla="val 0" name="adj1"/>
                <a:gd fmla="val 2772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nvSpPr>
          <p:spPr>
            <a:xfrm>
              <a:off x="1126866" y="2091941"/>
              <a:ext cx="1795200" cy="10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300">
                  <a:solidFill>
                    <a:srgbClr val="FFFFFF"/>
                  </a:solidFill>
                </a:rPr>
                <a:t>ONLINE MARKETING</a:t>
              </a:r>
              <a:endParaRPr b="1" sz="1300">
                <a:solidFill>
                  <a:srgbClr val="FFFFFF"/>
                </a:solidFill>
              </a:endParaRPr>
            </a:p>
            <a:p>
              <a:pPr indent="-311150" lvl="0" marL="457200" rtl="0" algn="l">
                <a:lnSpc>
                  <a:spcPct val="115000"/>
                </a:lnSpc>
                <a:spcBef>
                  <a:spcPts val="1600"/>
                </a:spcBef>
                <a:spcAft>
                  <a:spcPts val="0"/>
                </a:spcAft>
                <a:buClr>
                  <a:srgbClr val="FFFFFF"/>
                </a:buClr>
                <a:buSzPts val="1300"/>
                <a:buChar char="●"/>
              </a:pPr>
              <a:r>
                <a:rPr lang="es-419" sz="1300">
                  <a:solidFill>
                    <a:srgbClr val="FFFFFF"/>
                  </a:solidFill>
                </a:rPr>
                <a:t>Facebook/Instagram Advertising</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es-419" sz="1300">
                  <a:solidFill>
                    <a:srgbClr val="FFFFFF"/>
                  </a:solidFill>
                </a:rPr>
                <a:t>Youtube video series</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es-419" sz="1300">
                  <a:solidFill>
                    <a:srgbClr val="FFFFFF"/>
                  </a:solidFill>
                </a:rPr>
                <a:t>Meet-Up groups</a:t>
              </a:r>
              <a:endParaRPr sz="1300">
                <a:solidFill>
                  <a:srgbClr val="FFFFFF"/>
                </a:solidFill>
              </a:endParaRPr>
            </a:p>
          </p:txBody>
        </p:sp>
      </p:grpSp>
      <p:grpSp>
        <p:nvGrpSpPr>
          <p:cNvPr id="261" name="Google Shape;261;p34"/>
          <p:cNvGrpSpPr/>
          <p:nvPr/>
        </p:nvGrpSpPr>
        <p:grpSpPr>
          <a:xfrm>
            <a:off x="497936" y="2718542"/>
            <a:ext cx="3788275" cy="938464"/>
            <a:chOff x="1126863" y="2013875"/>
            <a:chExt cx="1944600" cy="1569600"/>
          </a:xfrm>
        </p:grpSpPr>
        <p:sp>
          <p:nvSpPr>
            <p:cNvPr id="262" name="Google Shape;262;p34"/>
            <p:cNvSpPr/>
            <p:nvPr/>
          </p:nvSpPr>
          <p:spPr>
            <a:xfrm>
              <a:off x="1126863" y="2013875"/>
              <a:ext cx="1944600" cy="1569600"/>
            </a:xfrm>
            <a:prstGeom prst="round2DiagRect">
              <a:avLst>
                <a:gd fmla="val 0" name="adj1"/>
                <a:gd fmla="val 2772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txBox="1"/>
            <p:nvPr/>
          </p:nvSpPr>
          <p:spPr>
            <a:xfrm>
              <a:off x="1126866" y="2091941"/>
              <a:ext cx="1795200" cy="10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a:solidFill>
                    <a:srgbClr val="FFFFFF"/>
                  </a:solidFill>
                </a:rPr>
                <a:t>INFLUENCERS</a:t>
              </a:r>
              <a:endParaRPr b="1">
                <a:solidFill>
                  <a:srgbClr val="FFFFFF"/>
                </a:solidFill>
              </a:endParaRPr>
            </a:p>
            <a:p>
              <a:pPr indent="-317500" lvl="0" marL="457200" rtl="0" algn="l">
                <a:lnSpc>
                  <a:spcPct val="115000"/>
                </a:lnSpc>
                <a:spcBef>
                  <a:spcPts val="1600"/>
                </a:spcBef>
                <a:spcAft>
                  <a:spcPts val="0"/>
                </a:spcAft>
                <a:buClr>
                  <a:srgbClr val="FFFFFF"/>
                </a:buClr>
                <a:buSzPts val="1400"/>
                <a:buChar char="●"/>
              </a:pPr>
              <a:r>
                <a:rPr lang="es-419">
                  <a:solidFill>
                    <a:srgbClr val="FFFFFF"/>
                  </a:solidFill>
                </a:rPr>
                <a:t>Vlog of farm visits</a:t>
              </a:r>
              <a:endParaRPr sz="1200">
                <a:solidFill>
                  <a:srgbClr val="FFFFFF"/>
                </a:solidFill>
                <a:latin typeface="Roboto"/>
                <a:ea typeface="Roboto"/>
                <a:cs typeface="Roboto"/>
                <a:sym typeface="Roboto"/>
              </a:endParaRPr>
            </a:p>
          </p:txBody>
        </p:sp>
      </p:grpSp>
      <p:grpSp>
        <p:nvGrpSpPr>
          <p:cNvPr id="264" name="Google Shape;264;p34"/>
          <p:cNvGrpSpPr/>
          <p:nvPr/>
        </p:nvGrpSpPr>
        <p:grpSpPr>
          <a:xfrm>
            <a:off x="498052" y="3768844"/>
            <a:ext cx="3752495" cy="1282834"/>
            <a:chOff x="1126863" y="2013875"/>
            <a:chExt cx="1944600" cy="1569600"/>
          </a:xfrm>
        </p:grpSpPr>
        <p:sp>
          <p:nvSpPr>
            <p:cNvPr id="265" name="Google Shape;265;p34"/>
            <p:cNvSpPr/>
            <p:nvPr/>
          </p:nvSpPr>
          <p:spPr>
            <a:xfrm>
              <a:off x="1126863" y="2013875"/>
              <a:ext cx="1944600" cy="1569600"/>
            </a:xfrm>
            <a:prstGeom prst="round2DiagRect">
              <a:avLst>
                <a:gd fmla="val 0" name="adj1"/>
                <a:gd fmla="val 27729"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txBox="1"/>
            <p:nvPr/>
          </p:nvSpPr>
          <p:spPr>
            <a:xfrm>
              <a:off x="1126866" y="2091941"/>
              <a:ext cx="1795200" cy="10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a:solidFill>
                    <a:srgbClr val="FFFFFF"/>
                  </a:solidFill>
                </a:rPr>
                <a:t>IN-APP PROMOTION</a:t>
              </a:r>
              <a:endParaRPr b="1">
                <a:solidFill>
                  <a:srgbClr val="FFFFFF"/>
                </a:solidFill>
              </a:endParaRPr>
            </a:p>
            <a:p>
              <a:pPr indent="-317500" lvl="0" marL="457200" rtl="0" algn="l">
                <a:lnSpc>
                  <a:spcPct val="115000"/>
                </a:lnSpc>
                <a:spcBef>
                  <a:spcPts val="1600"/>
                </a:spcBef>
                <a:spcAft>
                  <a:spcPts val="0"/>
                </a:spcAft>
                <a:buClr>
                  <a:srgbClr val="FFFFFF"/>
                </a:buClr>
                <a:buSzPts val="1400"/>
                <a:buChar char="●"/>
              </a:pPr>
              <a:r>
                <a:rPr lang="es-419">
                  <a:solidFill>
                    <a:srgbClr val="FFFFFF"/>
                  </a:solidFill>
                </a:rPr>
                <a:t>Vouchers</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s-419">
                  <a:solidFill>
                    <a:srgbClr val="FFFFFF"/>
                  </a:solidFill>
                </a:rPr>
                <a:t>Branding-related discount </a:t>
              </a:r>
              <a:endParaRPr sz="1200">
                <a:solidFill>
                  <a:srgbClr val="FFFFFF"/>
                </a:solidFill>
                <a:latin typeface="Roboto"/>
                <a:ea typeface="Roboto"/>
                <a:cs typeface="Roboto"/>
                <a:sym typeface="Roboto"/>
              </a:endParaRPr>
            </a:p>
          </p:txBody>
        </p:sp>
      </p:grpSp>
      <p:pic>
        <p:nvPicPr>
          <p:cNvPr id="267" name="Google Shape;267;p34"/>
          <p:cNvPicPr preferRelativeResize="0"/>
          <p:nvPr/>
        </p:nvPicPr>
        <p:blipFill>
          <a:blip r:embed="rId3">
            <a:alphaModFix/>
          </a:blip>
          <a:stretch>
            <a:fillRect/>
          </a:stretch>
        </p:blipFill>
        <p:spPr>
          <a:xfrm>
            <a:off x="5869275" y="1028594"/>
            <a:ext cx="1707582" cy="1715200"/>
          </a:xfrm>
          <a:prstGeom prst="rect">
            <a:avLst/>
          </a:prstGeom>
          <a:noFill/>
          <a:ln>
            <a:noFill/>
          </a:ln>
        </p:spPr>
      </p:pic>
      <p:pic>
        <p:nvPicPr>
          <p:cNvPr id="268" name="Google Shape;268;p34"/>
          <p:cNvPicPr preferRelativeResize="0"/>
          <p:nvPr/>
        </p:nvPicPr>
        <p:blipFill>
          <a:blip r:embed="rId4">
            <a:alphaModFix/>
          </a:blip>
          <a:stretch>
            <a:fillRect/>
          </a:stretch>
        </p:blipFill>
        <p:spPr>
          <a:xfrm>
            <a:off x="4572000" y="2873325"/>
            <a:ext cx="4288008" cy="17152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SERVICE DESIGN           AND </a:t>
            </a:r>
            <a:endParaRPr>
              <a:solidFill>
                <a:srgbClr val="FFFFFF"/>
              </a:solidFill>
            </a:endParaRPr>
          </a:p>
          <a:p>
            <a:pPr indent="0" lvl="0" marL="0" rtl="0" algn="l">
              <a:spcBef>
                <a:spcPts val="0"/>
              </a:spcBef>
              <a:spcAft>
                <a:spcPts val="0"/>
              </a:spcAft>
              <a:buNone/>
            </a:pPr>
            <a:r>
              <a:rPr lang="es-419">
                <a:solidFill>
                  <a:srgbClr val="FFFFFF"/>
                </a:solidFill>
              </a:rPr>
              <a:t>OPERATIONS PLAN</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Service Design and Operations Plan</a:t>
            </a:r>
            <a:endParaRPr/>
          </a:p>
        </p:txBody>
      </p:sp>
      <p:pic>
        <p:nvPicPr>
          <p:cNvPr id="279" name="Google Shape;279;p36"/>
          <p:cNvPicPr preferRelativeResize="0"/>
          <p:nvPr/>
        </p:nvPicPr>
        <p:blipFill>
          <a:blip r:embed="rId3">
            <a:alphaModFix/>
          </a:blip>
          <a:stretch>
            <a:fillRect/>
          </a:stretch>
        </p:blipFill>
        <p:spPr>
          <a:xfrm>
            <a:off x="804863" y="1198975"/>
            <a:ext cx="7534275" cy="316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SPROUT Application Prototype</a:t>
            </a:r>
            <a:endParaRPr/>
          </a:p>
        </p:txBody>
      </p:sp>
      <p:pic>
        <p:nvPicPr>
          <p:cNvPr id="285" name="Google Shape;285;p37"/>
          <p:cNvPicPr preferRelativeResize="0"/>
          <p:nvPr/>
        </p:nvPicPr>
        <p:blipFill>
          <a:blip r:embed="rId3">
            <a:alphaModFix/>
          </a:blip>
          <a:stretch>
            <a:fillRect/>
          </a:stretch>
        </p:blipFill>
        <p:spPr>
          <a:xfrm>
            <a:off x="614075" y="1322525"/>
            <a:ext cx="1484950" cy="2646024"/>
          </a:xfrm>
          <a:prstGeom prst="rect">
            <a:avLst/>
          </a:prstGeom>
          <a:noFill/>
          <a:ln cap="flat" cmpd="sng" w="28575">
            <a:solidFill>
              <a:srgbClr val="B7B7B7"/>
            </a:solidFill>
            <a:prstDash val="solid"/>
            <a:miter lim="8000"/>
            <a:headEnd len="sm" w="sm" type="none"/>
            <a:tailEnd len="sm" w="sm" type="none"/>
          </a:ln>
        </p:spPr>
      </p:pic>
      <p:pic>
        <p:nvPicPr>
          <p:cNvPr id="286" name="Google Shape;286;p37"/>
          <p:cNvPicPr preferRelativeResize="0"/>
          <p:nvPr/>
        </p:nvPicPr>
        <p:blipFill>
          <a:blip r:embed="rId4">
            <a:alphaModFix/>
          </a:blip>
          <a:stretch>
            <a:fillRect/>
          </a:stretch>
        </p:blipFill>
        <p:spPr>
          <a:xfrm>
            <a:off x="2249112" y="1328663"/>
            <a:ext cx="1480725" cy="2633750"/>
          </a:xfrm>
          <a:prstGeom prst="rect">
            <a:avLst/>
          </a:prstGeom>
          <a:noFill/>
          <a:ln cap="flat" cmpd="sng" w="28575">
            <a:solidFill>
              <a:srgbClr val="B7B7B7"/>
            </a:solidFill>
            <a:prstDash val="solid"/>
            <a:round/>
            <a:headEnd len="sm" w="sm" type="none"/>
            <a:tailEnd len="sm" w="sm" type="none"/>
          </a:ln>
        </p:spPr>
      </p:pic>
      <p:pic>
        <p:nvPicPr>
          <p:cNvPr id="287" name="Google Shape;287;p37"/>
          <p:cNvPicPr preferRelativeResize="0"/>
          <p:nvPr/>
        </p:nvPicPr>
        <p:blipFill>
          <a:blip r:embed="rId5">
            <a:alphaModFix/>
          </a:blip>
          <a:stretch>
            <a:fillRect/>
          </a:stretch>
        </p:blipFill>
        <p:spPr>
          <a:xfrm>
            <a:off x="3890724" y="1331738"/>
            <a:ext cx="1477275" cy="2627600"/>
          </a:xfrm>
          <a:prstGeom prst="rect">
            <a:avLst/>
          </a:prstGeom>
          <a:noFill/>
          <a:ln cap="flat" cmpd="sng" w="28575">
            <a:solidFill>
              <a:srgbClr val="B7B7B7"/>
            </a:solidFill>
            <a:prstDash val="solid"/>
            <a:round/>
            <a:headEnd len="sm" w="sm" type="none"/>
            <a:tailEnd len="sm" w="sm" type="none"/>
          </a:ln>
        </p:spPr>
      </p:pic>
      <p:pic>
        <p:nvPicPr>
          <p:cNvPr id="288" name="Google Shape;288;p37"/>
          <p:cNvPicPr preferRelativeResize="0"/>
          <p:nvPr/>
        </p:nvPicPr>
        <p:blipFill>
          <a:blip r:embed="rId6">
            <a:alphaModFix/>
          </a:blip>
          <a:stretch>
            <a:fillRect/>
          </a:stretch>
        </p:blipFill>
        <p:spPr>
          <a:xfrm>
            <a:off x="7166825" y="1322525"/>
            <a:ext cx="1492524" cy="2654700"/>
          </a:xfrm>
          <a:prstGeom prst="rect">
            <a:avLst/>
          </a:prstGeom>
          <a:noFill/>
          <a:ln cap="flat" cmpd="sng" w="28575">
            <a:solidFill>
              <a:srgbClr val="B7B7B7"/>
            </a:solidFill>
            <a:prstDash val="solid"/>
            <a:round/>
            <a:headEnd len="sm" w="sm" type="none"/>
            <a:tailEnd len="sm" w="sm" type="none"/>
          </a:ln>
        </p:spPr>
      </p:pic>
      <p:pic>
        <p:nvPicPr>
          <p:cNvPr id="289" name="Google Shape;289;p37"/>
          <p:cNvPicPr preferRelativeResize="0"/>
          <p:nvPr/>
        </p:nvPicPr>
        <p:blipFill>
          <a:blip r:embed="rId7">
            <a:alphaModFix/>
          </a:blip>
          <a:stretch>
            <a:fillRect/>
          </a:stretch>
        </p:blipFill>
        <p:spPr>
          <a:xfrm>
            <a:off x="5518575" y="1313625"/>
            <a:ext cx="1497675" cy="2663825"/>
          </a:xfrm>
          <a:prstGeom prst="rect">
            <a:avLst/>
          </a:prstGeom>
          <a:noFill/>
          <a:ln cap="flat" cmpd="sng" w="28575">
            <a:solidFill>
              <a:srgbClr val="B7B7B7"/>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Intelligent Recommendation System</a:t>
            </a:r>
            <a:endParaRPr/>
          </a:p>
        </p:txBody>
      </p:sp>
      <p:pic>
        <p:nvPicPr>
          <p:cNvPr id="295" name="Google Shape;295;p38"/>
          <p:cNvPicPr preferRelativeResize="0"/>
          <p:nvPr/>
        </p:nvPicPr>
        <p:blipFill>
          <a:blip r:embed="rId3">
            <a:alphaModFix/>
          </a:blip>
          <a:stretch>
            <a:fillRect/>
          </a:stretch>
        </p:blipFill>
        <p:spPr>
          <a:xfrm>
            <a:off x="311700" y="2152600"/>
            <a:ext cx="2878000" cy="1709525"/>
          </a:xfrm>
          <a:prstGeom prst="rect">
            <a:avLst/>
          </a:prstGeom>
          <a:noFill/>
          <a:ln>
            <a:noFill/>
          </a:ln>
        </p:spPr>
      </p:pic>
      <p:pic>
        <p:nvPicPr>
          <p:cNvPr id="296" name="Google Shape;296;p38"/>
          <p:cNvPicPr preferRelativeResize="0"/>
          <p:nvPr/>
        </p:nvPicPr>
        <p:blipFill rotWithShape="1">
          <a:blip r:embed="rId4">
            <a:alphaModFix/>
          </a:blip>
          <a:srcRect b="22525" l="0" r="0" t="9112"/>
          <a:stretch/>
        </p:blipFill>
        <p:spPr>
          <a:xfrm>
            <a:off x="6328650" y="2152600"/>
            <a:ext cx="2421099" cy="1655001"/>
          </a:xfrm>
          <a:prstGeom prst="rect">
            <a:avLst/>
          </a:prstGeom>
          <a:noFill/>
          <a:ln>
            <a:noFill/>
          </a:ln>
        </p:spPr>
      </p:pic>
      <p:pic>
        <p:nvPicPr>
          <p:cNvPr id="297" name="Google Shape;297;p38"/>
          <p:cNvPicPr preferRelativeResize="0"/>
          <p:nvPr/>
        </p:nvPicPr>
        <p:blipFill>
          <a:blip r:embed="rId5">
            <a:alphaModFix/>
          </a:blip>
          <a:stretch>
            <a:fillRect/>
          </a:stretch>
        </p:blipFill>
        <p:spPr>
          <a:xfrm>
            <a:off x="3486300" y="2164950"/>
            <a:ext cx="2545749" cy="1697175"/>
          </a:xfrm>
          <a:prstGeom prst="rect">
            <a:avLst/>
          </a:prstGeom>
          <a:noFill/>
          <a:ln>
            <a:noFill/>
          </a:ln>
        </p:spPr>
      </p:pic>
      <p:sp>
        <p:nvSpPr>
          <p:cNvPr id="298" name="Google Shape;298;p38"/>
          <p:cNvSpPr txBox="1"/>
          <p:nvPr/>
        </p:nvSpPr>
        <p:spPr>
          <a:xfrm>
            <a:off x="698375" y="1609750"/>
            <a:ext cx="2421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rgbClr val="FF0000"/>
                </a:solidFill>
                <a:latin typeface="Proxima Nova"/>
                <a:ea typeface="Proxima Nova"/>
                <a:cs typeface="Proxima Nova"/>
                <a:sym typeface="Proxima Nova"/>
              </a:rPr>
              <a:t>Basket Recommendation</a:t>
            </a:r>
            <a:endParaRPr b="1" i="1">
              <a:solidFill>
                <a:srgbClr val="FF0000"/>
              </a:solidFill>
              <a:latin typeface="Proxima Nova"/>
              <a:ea typeface="Proxima Nova"/>
              <a:cs typeface="Proxima Nova"/>
              <a:sym typeface="Proxima Nova"/>
            </a:endParaRPr>
          </a:p>
        </p:txBody>
      </p:sp>
      <p:sp>
        <p:nvSpPr>
          <p:cNvPr id="299" name="Google Shape;299;p38"/>
          <p:cNvSpPr txBox="1"/>
          <p:nvPr/>
        </p:nvSpPr>
        <p:spPr>
          <a:xfrm>
            <a:off x="3705800" y="1612125"/>
            <a:ext cx="2421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rgbClr val="4A86E8"/>
                </a:solidFill>
                <a:latin typeface="Proxima Nova"/>
                <a:ea typeface="Proxima Nova"/>
                <a:cs typeface="Proxima Nova"/>
                <a:sym typeface="Proxima Nova"/>
              </a:rPr>
              <a:t>Pricing Recommendation</a:t>
            </a:r>
            <a:endParaRPr b="1" i="1">
              <a:solidFill>
                <a:srgbClr val="4A86E8"/>
              </a:solidFill>
              <a:latin typeface="Proxima Nova"/>
              <a:ea typeface="Proxima Nova"/>
              <a:cs typeface="Proxima Nova"/>
              <a:sym typeface="Proxima Nova"/>
            </a:endParaRPr>
          </a:p>
        </p:txBody>
      </p:sp>
      <p:sp>
        <p:nvSpPr>
          <p:cNvPr id="300" name="Google Shape;300;p38"/>
          <p:cNvSpPr txBox="1"/>
          <p:nvPr/>
        </p:nvSpPr>
        <p:spPr>
          <a:xfrm>
            <a:off x="6328650" y="1612125"/>
            <a:ext cx="2421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rgbClr val="6AA84F"/>
                </a:solidFill>
                <a:latin typeface="Proxima Nova"/>
                <a:ea typeface="Proxima Nova"/>
                <a:cs typeface="Proxima Nova"/>
                <a:sym typeface="Proxima Nova"/>
              </a:rPr>
              <a:t>Growing Recommendation</a:t>
            </a:r>
            <a:endParaRPr b="1" i="1">
              <a:solidFill>
                <a:srgbClr val="6AA84F"/>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SPROUT </a:t>
            </a:r>
            <a:r>
              <a:rPr lang="es-419">
                <a:solidFill>
                  <a:srgbClr val="FFFFFF"/>
                </a:solidFill>
              </a:rPr>
              <a:t>FINANCIAL PLAN</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Assumptions and one time expenses</a:t>
            </a:r>
            <a:endParaRPr/>
          </a:p>
        </p:txBody>
      </p:sp>
      <p:pic>
        <p:nvPicPr>
          <p:cNvPr id="311" name="Google Shape;311;p40"/>
          <p:cNvPicPr preferRelativeResize="0"/>
          <p:nvPr/>
        </p:nvPicPr>
        <p:blipFill>
          <a:blip r:embed="rId3">
            <a:alphaModFix/>
          </a:blip>
          <a:stretch>
            <a:fillRect/>
          </a:stretch>
        </p:blipFill>
        <p:spPr>
          <a:xfrm>
            <a:off x="236425" y="1294825"/>
            <a:ext cx="3439181" cy="3416400"/>
          </a:xfrm>
          <a:prstGeom prst="rect">
            <a:avLst/>
          </a:prstGeom>
          <a:noFill/>
          <a:ln>
            <a:noFill/>
          </a:ln>
        </p:spPr>
      </p:pic>
      <p:pic>
        <p:nvPicPr>
          <p:cNvPr id="312" name="Google Shape;312;p40"/>
          <p:cNvPicPr preferRelativeResize="0"/>
          <p:nvPr/>
        </p:nvPicPr>
        <p:blipFill>
          <a:blip r:embed="rId4">
            <a:alphaModFix/>
          </a:blip>
          <a:stretch>
            <a:fillRect/>
          </a:stretch>
        </p:blipFill>
        <p:spPr>
          <a:xfrm>
            <a:off x="3920900" y="1294825"/>
            <a:ext cx="4911400" cy="303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1"/>
          <p:cNvPicPr preferRelativeResize="0"/>
          <p:nvPr/>
        </p:nvPicPr>
        <p:blipFill>
          <a:blip r:embed="rId3">
            <a:alphaModFix/>
          </a:blip>
          <a:stretch>
            <a:fillRect/>
          </a:stretch>
        </p:blipFill>
        <p:spPr>
          <a:xfrm>
            <a:off x="2854450" y="266075"/>
            <a:ext cx="5363951" cy="4611325"/>
          </a:xfrm>
          <a:prstGeom prst="rect">
            <a:avLst/>
          </a:prstGeom>
          <a:noFill/>
          <a:ln>
            <a:noFill/>
          </a:ln>
        </p:spPr>
      </p:pic>
      <p:sp>
        <p:nvSpPr>
          <p:cNvPr id="318" name="Google Shape;318;p41"/>
          <p:cNvSpPr txBox="1"/>
          <p:nvPr/>
        </p:nvSpPr>
        <p:spPr>
          <a:xfrm>
            <a:off x="275550" y="1423650"/>
            <a:ext cx="25788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274E13"/>
                </a:solidFill>
                <a:latin typeface="Proxima Nova"/>
                <a:ea typeface="Proxima Nova"/>
                <a:cs typeface="Proxima Nova"/>
                <a:sym typeface="Proxima Nova"/>
              </a:rPr>
              <a:t>Profit and Loss Statement Forecast</a:t>
            </a:r>
            <a:endParaRPr sz="2800">
              <a:solidFill>
                <a:srgbClr val="274E13"/>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blip>
          <a:stretch>
            <a:fillRect/>
          </a:stretch>
        </p:blipFill>
        <p:spPr>
          <a:xfrm>
            <a:off x="1046750" y="335500"/>
            <a:ext cx="7050501" cy="447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MEET SPROUT</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3"/>
          <p:cNvPicPr preferRelativeResize="0"/>
          <p:nvPr/>
        </p:nvPicPr>
        <p:blipFill>
          <a:blip r:embed="rId3">
            <a:alphaModFix/>
          </a:blip>
          <a:stretch>
            <a:fillRect/>
          </a:stretch>
        </p:blipFill>
        <p:spPr>
          <a:xfrm>
            <a:off x="119500" y="110300"/>
            <a:ext cx="5679701" cy="1634850"/>
          </a:xfrm>
          <a:prstGeom prst="rect">
            <a:avLst/>
          </a:prstGeom>
          <a:noFill/>
          <a:ln>
            <a:noFill/>
          </a:ln>
        </p:spPr>
      </p:pic>
      <p:pic>
        <p:nvPicPr>
          <p:cNvPr id="329" name="Google Shape;329;p43"/>
          <p:cNvPicPr preferRelativeResize="0"/>
          <p:nvPr/>
        </p:nvPicPr>
        <p:blipFill>
          <a:blip r:embed="rId4">
            <a:alphaModFix/>
          </a:blip>
          <a:stretch>
            <a:fillRect/>
          </a:stretch>
        </p:blipFill>
        <p:spPr>
          <a:xfrm>
            <a:off x="3856175" y="1598575"/>
            <a:ext cx="5175526" cy="1946350"/>
          </a:xfrm>
          <a:prstGeom prst="rect">
            <a:avLst/>
          </a:prstGeom>
          <a:noFill/>
          <a:ln>
            <a:noFill/>
          </a:ln>
        </p:spPr>
      </p:pic>
      <p:pic>
        <p:nvPicPr>
          <p:cNvPr id="330" name="Google Shape;330;p43"/>
          <p:cNvPicPr preferRelativeResize="0"/>
          <p:nvPr/>
        </p:nvPicPr>
        <p:blipFill>
          <a:blip r:embed="rId5">
            <a:alphaModFix/>
          </a:blip>
          <a:stretch>
            <a:fillRect/>
          </a:stretch>
        </p:blipFill>
        <p:spPr>
          <a:xfrm>
            <a:off x="119500" y="3230000"/>
            <a:ext cx="4365750" cy="174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pic>
        <p:nvPicPr>
          <p:cNvPr id="335" name="Google Shape;335;p44"/>
          <p:cNvPicPr preferRelativeResize="0"/>
          <p:nvPr/>
        </p:nvPicPr>
        <p:blipFill>
          <a:blip r:embed="rId3">
            <a:alphaModFix/>
          </a:blip>
          <a:stretch>
            <a:fillRect/>
          </a:stretch>
        </p:blipFill>
        <p:spPr>
          <a:xfrm>
            <a:off x="541325" y="2149475"/>
            <a:ext cx="5842125" cy="191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Break-Even Analysis</a:t>
            </a:r>
            <a:endParaRPr/>
          </a:p>
        </p:txBody>
      </p:sp>
      <p:pic>
        <p:nvPicPr>
          <p:cNvPr id="341" name="Google Shape;341;p45"/>
          <p:cNvPicPr preferRelativeResize="0"/>
          <p:nvPr/>
        </p:nvPicPr>
        <p:blipFill>
          <a:blip r:embed="rId3">
            <a:alphaModFix/>
          </a:blip>
          <a:stretch>
            <a:fillRect/>
          </a:stretch>
        </p:blipFill>
        <p:spPr>
          <a:xfrm>
            <a:off x="6781025" y="1319237"/>
            <a:ext cx="2051275" cy="2239275"/>
          </a:xfrm>
          <a:prstGeom prst="rect">
            <a:avLst/>
          </a:prstGeom>
          <a:noFill/>
          <a:ln>
            <a:noFill/>
          </a:ln>
        </p:spPr>
      </p:pic>
      <p:pic>
        <p:nvPicPr>
          <p:cNvPr id="342" name="Google Shape;342;p45"/>
          <p:cNvPicPr preferRelativeResize="0"/>
          <p:nvPr/>
        </p:nvPicPr>
        <p:blipFill>
          <a:blip r:embed="rId4">
            <a:alphaModFix/>
          </a:blip>
          <a:stretch>
            <a:fillRect/>
          </a:stretch>
        </p:blipFill>
        <p:spPr>
          <a:xfrm>
            <a:off x="66850" y="1319225"/>
            <a:ext cx="6576849" cy="3167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Cost Control</a:t>
            </a:r>
            <a:endParaRPr/>
          </a:p>
        </p:txBody>
      </p:sp>
      <p:sp>
        <p:nvSpPr>
          <p:cNvPr id="348" name="Google Shape;348;p46"/>
          <p:cNvSpPr txBox="1"/>
          <p:nvPr>
            <p:ph idx="1" type="body"/>
          </p:nvPr>
        </p:nvSpPr>
        <p:spPr>
          <a:xfrm>
            <a:off x="311700" y="1152475"/>
            <a:ext cx="8520600" cy="3087900"/>
          </a:xfrm>
          <a:prstGeom prst="rect">
            <a:avLst/>
          </a:prstGeom>
        </p:spPr>
        <p:txBody>
          <a:bodyPr anchorCtr="0" anchor="t" bIns="91425" lIns="91425" spcFirstLastPara="1" rIns="91425" wrap="square" tIns="91425">
            <a:noAutofit/>
          </a:bodyPr>
          <a:lstStyle/>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Strong relationship with the suppliers</a:t>
            </a:r>
            <a:endParaRPr sz="1700">
              <a:solidFill>
                <a:srgbClr val="000000"/>
              </a:solidFill>
              <a:latin typeface="Arial"/>
              <a:ea typeface="Arial"/>
              <a:cs typeface="Arial"/>
              <a:sym typeface="Arial"/>
            </a:endParaRPr>
          </a:p>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Monthly analysis of the performance reports</a:t>
            </a:r>
            <a:endParaRPr sz="1700">
              <a:solidFill>
                <a:srgbClr val="000000"/>
              </a:solidFill>
              <a:latin typeface="Arial"/>
              <a:ea typeface="Arial"/>
              <a:cs typeface="Arial"/>
              <a:sym typeface="Arial"/>
            </a:endParaRPr>
          </a:p>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Yearly contract revision </a:t>
            </a:r>
            <a:endParaRPr sz="1700">
              <a:solidFill>
                <a:srgbClr val="000000"/>
              </a:solidFill>
              <a:latin typeface="Arial"/>
              <a:ea typeface="Arial"/>
              <a:cs typeface="Arial"/>
              <a:sym typeface="Arial"/>
            </a:endParaRPr>
          </a:p>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Discuss and approve changes of  growth on a monthly basis</a:t>
            </a:r>
            <a:endParaRPr sz="1700">
              <a:solidFill>
                <a:srgbClr val="000000"/>
              </a:solidFill>
              <a:latin typeface="Arial"/>
              <a:ea typeface="Arial"/>
              <a:cs typeface="Arial"/>
              <a:sym typeface="Arial"/>
            </a:endParaRPr>
          </a:p>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Forecasting </a:t>
            </a:r>
            <a:endParaRPr sz="1700">
              <a:solidFill>
                <a:srgbClr val="000000"/>
              </a:solidFill>
              <a:latin typeface="Arial"/>
              <a:ea typeface="Arial"/>
              <a:cs typeface="Arial"/>
              <a:sym typeface="Arial"/>
            </a:endParaRPr>
          </a:p>
          <a:p>
            <a:pPr indent="-374650" lvl="0" marL="457200" rtl="0" algn="just">
              <a:spcBef>
                <a:spcPts val="0"/>
              </a:spcBef>
              <a:spcAft>
                <a:spcPts val="0"/>
              </a:spcAft>
              <a:buSzPts val="2300"/>
              <a:buChar char="❖"/>
            </a:pPr>
            <a:r>
              <a:rPr lang="es-419" sz="1700">
                <a:solidFill>
                  <a:srgbClr val="000000"/>
                </a:solidFill>
                <a:latin typeface="Arial"/>
                <a:ea typeface="Arial"/>
                <a:cs typeface="Arial"/>
                <a:sym typeface="Arial"/>
              </a:rPr>
              <a:t>Variable expenses vs. fixed expenses</a:t>
            </a:r>
            <a:endParaRPr sz="1700">
              <a:solidFill>
                <a:srgbClr val="000000"/>
              </a:solidFill>
              <a:latin typeface="Arial"/>
              <a:ea typeface="Arial"/>
              <a:cs typeface="Arial"/>
              <a:sym typeface="Arial"/>
            </a:endParaRPr>
          </a:p>
          <a:p>
            <a:pPr indent="0" lvl="0" marL="0" rtl="0" algn="just">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PROPOSAL FOR INVESTORS</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Shareholders</a:t>
            </a:r>
            <a:endParaRPr/>
          </a:p>
        </p:txBody>
      </p:sp>
      <p:pic>
        <p:nvPicPr>
          <p:cNvPr id="359" name="Google Shape;359;p48"/>
          <p:cNvPicPr preferRelativeResize="0"/>
          <p:nvPr/>
        </p:nvPicPr>
        <p:blipFill rotWithShape="1">
          <a:blip r:embed="rId3">
            <a:alphaModFix/>
          </a:blip>
          <a:srcRect b="6402" l="21160" r="0" t="0"/>
          <a:stretch/>
        </p:blipFill>
        <p:spPr>
          <a:xfrm>
            <a:off x="2072750" y="958675"/>
            <a:ext cx="4775350" cy="3226150"/>
          </a:xfrm>
          <a:prstGeom prst="rect">
            <a:avLst/>
          </a:prstGeom>
          <a:noFill/>
          <a:ln>
            <a:noFill/>
          </a:ln>
        </p:spPr>
      </p:pic>
      <p:sp>
        <p:nvSpPr>
          <p:cNvPr id="360" name="Google Shape;360;p48"/>
          <p:cNvSpPr txBox="1"/>
          <p:nvPr>
            <p:ph idx="1" type="body"/>
          </p:nvPr>
        </p:nvSpPr>
        <p:spPr>
          <a:xfrm>
            <a:off x="2072750" y="4184825"/>
            <a:ext cx="4775400" cy="72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t>*Option Pool:</a:t>
            </a:r>
            <a:endParaRPr/>
          </a:p>
          <a:p>
            <a:pPr indent="0" lvl="0" marL="0" rtl="0" algn="l">
              <a:lnSpc>
                <a:spcPct val="100000"/>
              </a:lnSpc>
              <a:spcBef>
                <a:spcPts val="0"/>
              </a:spcBef>
              <a:spcAft>
                <a:spcPts val="0"/>
              </a:spcAft>
              <a:buNone/>
            </a:pPr>
            <a:r>
              <a:rPr lang="es-419"/>
              <a:t>Directors, GM, VP, Employees, etc.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Return On Investment (ROI) for Investors</a:t>
            </a:r>
            <a:endParaRPr/>
          </a:p>
        </p:txBody>
      </p:sp>
      <p:sp>
        <p:nvSpPr>
          <p:cNvPr id="366" name="Google Shape;366;p49"/>
          <p:cNvSpPr txBox="1"/>
          <p:nvPr>
            <p:ph idx="1" type="body"/>
          </p:nvPr>
        </p:nvSpPr>
        <p:spPr>
          <a:xfrm>
            <a:off x="311700" y="3204650"/>
            <a:ext cx="8520600" cy="13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ROI on Year 1 = €12,500.00 / €11,156.00 * 100%</a:t>
            </a:r>
            <a:endParaRPr/>
          </a:p>
          <a:p>
            <a:pPr indent="0" lvl="0" marL="0" rtl="0" algn="ctr">
              <a:spcBef>
                <a:spcPts val="1600"/>
              </a:spcBef>
              <a:spcAft>
                <a:spcPts val="1600"/>
              </a:spcAft>
              <a:buNone/>
            </a:pPr>
            <a:r>
              <a:rPr b="1" lang="es-419" sz="2400"/>
              <a:t>112.05</a:t>
            </a:r>
            <a:r>
              <a:rPr b="1" lang="es-419" sz="2400"/>
              <a:t>%</a:t>
            </a:r>
            <a:endParaRPr b="1" sz="2400"/>
          </a:p>
        </p:txBody>
      </p:sp>
      <p:graphicFrame>
        <p:nvGraphicFramePr>
          <p:cNvPr id="367" name="Google Shape;367;p49"/>
          <p:cNvGraphicFramePr/>
          <p:nvPr/>
        </p:nvGraphicFramePr>
        <p:xfrm>
          <a:off x="952500" y="1142400"/>
          <a:ext cx="3000000" cy="3000000"/>
        </p:xfrm>
        <a:graphic>
          <a:graphicData uri="http://schemas.openxmlformats.org/drawingml/2006/table">
            <a:tbl>
              <a:tblPr>
                <a:noFill/>
                <a:tableStyleId>{021C3E51-B377-4D70-A1C7-6F572975CF74}</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s-419"/>
                        <a:t>Shareholder</a:t>
                      </a:r>
                      <a:endParaRPr b="1"/>
                    </a:p>
                  </a:txBody>
                  <a:tcPr marT="91425" marB="91425" marR="91425" marL="91425" anchor="ctr">
                    <a:solidFill>
                      <a:schemeClr val="lt2"/>
                    </a:solidFill>
                  </a:tcPr>
                </a:tc>
                <a:tc>
                  <a:txBody>
                    <a:bodyPr/>
                    <a:lstStyle/>
                    <a:p>
                      <a:pPr indent="0" lvl="0" marL="0" rtl="0" algn="ctr">
                        <a:spcBef>
                          <a:spcPts val="0"/>
                        </a:spcBef>
                        <a:spcAft>
                          <a:spcPts val="0"/>
                        </a:spcAft>
                        <a:buNone/>
                      </a:pPr>
                      <a:r>
                        <a:rPr b="1" lang="es-419"/>
                        <a:t>Total Profit </a:t>
                      </a:r>
                      <a:endParaRPr b="1"/>
                    </a:p>
                    <a:p>
                      <a:pPr indent="0" lvl="0" marL="0" rtl="0" algn="ctr">
                        <a:spcBef>
                          <a:spcPts val="0"/>
                        </a:spcBef>
                        <a:spcAft>
                          <a:spcPts val="0"/>
                        </a:spcAft>
                        <a:buNone/>
                      </a:pPr>
                      <a:r>
                        <a:rPr b="1" lang="es-419"/>
                        <a:t>(Year 1)</a:t>
                      </a:r>
                      <a:endParaRPr b="1"/>
                    </a:p>
                  </a:txBody>
                  <a:tcPr marT="91425" marB="91425" marR="91425" marL="91425" anchor="ctr">
                    <a:solidFill>
                      <a:schemeClr val="lt2"/>
                    </a:solidFill>
                  </a:tcPr>
                </a:tc>
                <a:tc>
                  <a:txBody>
                    <a:bodyPr/>
                    <a:lstStyle/>
                    <a:p>
                      <a:pPr indent="0" lvl="0" marL="0" rtl="0" algn="ctr">
                        <a:spcBef>
                          <a:spcPts val="0"/>
                        </a:spcBef>
                        <a:spcAft>
                          <a:spcPts val="0"/>
                        </a:spcAft>
                        <a:buNone/>
                      </a:pPr>
                      <a:r>
                        <a:rPr b="1" lang="es-419"/>
                        <a:t>Percentage</a:t>
                      </a:r>
                      <a:endParaRPr b="1"/>
                    </a:p>
                  </a:txBody>
                  <a:tcPr marT="91425" marB="91425" marR="91425" marL="91425" anchor="ctr">
                    <a:solidFill>
                      <a:schemeClr val="lt2"/>
                    </a:solidFill>
                  </a:tcPr>
                </a:tc>
                <a:tc>
                  <a:txBody>
                    <a:bodyPr/>
                    <a:lstStyle/>
                    <a:p>
                      <a:pPr indent="0" lvl="0" marL="0" rtl="0" algn="ctr">
                        <a:spcBef>
                          <a:spcPts val="0"/>
                        </a:spcBef>
                        <a:spcAft>
                          <a:spcPts val="0"/>
                        </a:spcAft>
                        <a:buNone/>
                      </a:pPr>
                      <a:r>
                        <a:rPr b="1" lang="es-419"/>
                        <a:t>Profit</a:t>
                      </a:r>
                      <a:endParaRPr b="1"/>
                    </a:p>
                  </a:txBody>
                  <a:tcPr marT="91425" marB="91425" marR="91425" marL="91425" anchor="ctr">
                    <a:solidFill>
                      <a:schemeClr val="lt2"/>
                    </a:solidFill>
                  </a:tcPr>
                </a:tc>
              </a:tr>
              <a:tr h="381000">
                <a:tc>
                  <a:txBody>
                    <a:bodyPr/>
                    <a:lstStyle/>
                    <a:p>
                      <a:pPr indent="0" lvl="0" marL="0" rtl="0" algn="l">
                        <a:spcBef>
                          <a:spcPts val="0"/>
                        </a:spcBef>
                        <a:spcAft>
                          <a:spcPts val="0"/>
                        </a:spcAft>
                        <a:buNone/>
                      </a:pPr>
                      <a:r>
                        <a:rPr lang="es-419"/>
                        <a:t>Founders</a:t>
                      </a:r>
                      <a:endParaRPr/>
                    </a:p>
                  </a:txBody>
                  <a:tcPr marT="91425" marB="91425" marR="91425" marL="91425"/>
                </a:tc>
                <a:tc rowSpan="3">
                  <a:txBody>
                    <a:bodyPr/>
                    <a:lstStyle/>
                    <a:p>
                      <a:pPr indent="0" lvl="0" marL="0" rtl="0" algn="ctr">
                        <a:spcBef>
                          <a:spcPts val="0"/>
                        </a:spcBef>
                        <a:spcAft>
                          <a:spcPts val="0"/>
                        </a:spcAft>
                        <a:buNone/>
                      </a:pPr>
                      <a:r>
                        <a:rPr lang="es-419"/>
                        <a:t>€50,000.00</a:t>
                      </a:r>
                      <a:endParaRPr/>
                    </a:p>
                  </a:txBody>
                  <a:tcPr marT="91425" marB="91425" marR="91425" marL="91425" anchor="ctr"/>
                </a:tc>
                <a:tc>
                  <a:txBody>
                    <a:bodyPr/>
                    <a:lstStyle/>
                    <a:p>
                      <a:pPr indent="0" lvl="0" marL="0" rtl="0" algn="ctr">
                        <a:spcBef>
                          <a:spcPts val="0"/>
                        </a:spcBef>
                        <a:spcAft>
                          <a:spcPts val="0"/>
                        </a:spcAft>
                        <a:buNone/>
                      </a:pPr>
                      <a:r>
                        <a:rPr lang="es-419"/>
                        <a:t>60%</a:t>
                      </a:r>
                      <a:endParaRPr/>
                    </a:p>
                  </a:txBody>
                  <a:tcPr marT="91425" marB="91425" marR="91425" marL="91425" anchor="ctr"/>
                </a:tc>
                <a:tc>
                  <a:txBody>
                    <a:bodyPr/>
                    <a:lstStyle/>
                    <a:p>
                      <a:pPr indent="0" lvl="0" marL="0" rtl="0" algn="ctr">
                        <a:spcBef>
                          <a:spcPts val="0"/>
                        </a:spcBef>
                        <a:spcAft>
                          <a:spcPts val="0"/>
                        </a:spcAft>
                        <a:buNone/>
                      </a:pPr>
                      <a:r>
                        <a:rPr lang="es-419"/>
                        <a:t>€30,000.00</a:t>
                      </a:r>
                      <a:endParaRPr/>
                    </a:p>
                  </a:txBody>
                  <a:tcPr marT="91425" marB="91425" marR="91425" marL="91425" anchor="ctr"/>
                </a:tc>
              </a:tr>
              <a:tr h="381000">
                <a:tc>
                  <a:txBody>
                    <a:bodyPr/>
                    <a:lstStyle/>
                    <a:p>
                      <a:pPr indent="0" lvl="0" marL="0" rtl="0" algn="l">
                        <a:spcBef>
                          <a:spcPts val="0"/>
                        </a:spcBef>
                        <a:spcAft>
                          <a:spcPts val="0"/>
                        </a:spcAft>
                        <a:buNone/>
                      </a:pPr>
                      <a:r>
                        <a:rPr b="1" lang="es-419"/>
                        <a:t>Investors</a:t>
                      </a:r>
                      <a:endParaRPr b="1"/>
                    </a:p>
                  </a:txBody>
                  <a:tcPr marT="91425" marB="91425" marR="91425" marL="91425"/>
                </a:tc>
                <a:tc vMerge="1"/>
                <a:tc>
                  <a:txBody>
                    <a:bodyPr/>
                    <a:lstStyle/>
                    <a:p>
                      <a:pPr indent="0" lvl="0" marL="0" rtl="0" algn="ctr">
                        <a:spcBef>
                          <a:spcPts val="0"/>
                        </a:spcBef>
                        <a:spcAft>
                          <a:spcPts val="0"/>
                        </a:spcAft>
                        <a:buNone/>
                      </a:pPr>
                      <a:r>
                        <a:rPr b="1" lang="es-419"/>
                        <a:t>25%</a:t>
                      </a:r>
                      <a:endParaRPr b="1"/>
                    </a:p>
                  </a:txBody>
                  <a:tcPr marT="91425" marB="91425" marR="91425" marL="91425" anchor="ctr"/>
                </a:tc>
                <a:tc>
                  <a:txBody>
                    <a:bodyPr/>
                    <a:lstStyle/>
                    <a:p>
                      <a:pPr indent="0" lvl="0" marL="0" rtl="0" algn="ctr">
                        <a:spcBef>
                          <a:spcPts val="0"/>
                        </a:spcBef>
                        <a:spcAft>
                          <a:spcPts val="0"/>
                        </a:spcAft>
                        <a:buNone/>
                      </a:pPr>
                      <a:r>
                        <a:rPr b="1" lang="es-419"/>
                        <a:t>€12,500.00</a:t>
                      </a:r>
                      <a:endParaRPr b="1"/>
                    </a:p>
                  </a:txBody>
                  <a:tcPr marT="91425" marB="91425" marR="91425" marL="91425" anchor="ctr"/>
                </a:tc>
              </a:tr>
              <a:tr h="381000">
                <a:tc>
                  <a:txBody>
                    <a:bodyPr/>
                    <a:lstStyle/>
                    <a:p>
                      <a:pPr indent="0" lvl="0" marL="0" rtl="0" algn="l">
                        <a:spcBef>
                          <a:spcPts val="0"/>
                        </a:spcBef>
                        <a:spcAft>
                          <a:spcPts val="0"/>
                        </a:spcAft>
                        <a:buNone/>
                      </a:pPr>
                      <a:r>
                        <a:rPr lang="es-419"/>
                        <a:t>Option Pool</a:t>
                      </a:r>
                      <a:endParaRPr/>
                    </a:p>
                  </a:txBody>
                  <a:tcPr marT="91425" marB="91425" marR="91425" marL="91425"/>
                </a:tc>
                <a:tc vMerge="1"/>
                <a:tc>
                  <a:txBody>
                    <a:bodyPr/>
                    <a:lstStyle/>
                    <a:p>
                      <a:pPr indent="0" lvl="0" marL="0" rtl="0" algn="ctr">
                        <a:spcBef>
                          <a:spcPts val="0"/>
                        </a:spcBef>
                        <a:spcAft>
                          <a:spcPts val="0"/>
                        </a:spcAft>
                        <a:buNone/>
                      </a:pPr>
                      <a:r>
                        <a:rPr lang="es-419"/>
                        <a:t>15%</a:t>
                      </a:r>
                      <a:endParaRPr/>
                    </a:p>
                  </a:txBody>
                  <a:tcPr marT="91425" marB="91425" marR="91425" marL="91425" anchor="ctr"/>
                </a:tc>
                <a:tc>
                  <a:txBody>
                    <a:bodyPr/>
                    <a:lstStyle/>
                    <a:p>
                      <a:pPr indent="0" lvl="0" marL="0" rtl="0" algn="ctr">
                        <a:spcBef>
                          <a:spcPts val="0"/>
                        </a:spcBef>
                        <a:spcAft>
                          <a:spcPts val="0"/>
                        </a:spcAft>
                        <a:buNone/>
                      </a:pPr>
                      <a:r>
                        <a:rPr lang="es-419"/>
                        <a:t>€7,500.00</a:t>
                      </a:r>
                      <a:endParaRPr/>
                    </a:p>
                  </a:txBody>
                  <a:tcPr marT="91425" marB="91425" marR="91425" marL="91425"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PROJECT CALENDAR</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Business Project Beginning Calendar</a:t>
            </a:r>
            <a:endParaRPr/>
          </a:p>
        </p:txBody>
      </p:sp>
      <p:sp>
        <p:nvSpPr>
          <p:cNvPr id="378" name="Google Shape;378;p51"/>
          <p:cNvSpPr txBox="1"/>
          <p:nvPr>
            <p:ph idx="1" type="body"/>
          </p:nvPr>
        </p:nvSpPr>
        <p:spPr>
          <a:xfrm>
            <a:off x="6429375" y="1656975"/>
            <a:ext cx="2642100" cy="28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Main phases</a:t>
            </a:r>
            <a:endParaRPr b="1"/>
          </a:p>
          <a:p>
            <a:pPr indent="-330200" lvl="0" marL="457200" rtl="0" algn="l">
              <a:spcBef>
                <a:spcPts val="1600"/>
              </a:spcBef>
              <a:spcAft>
                <a:spcPts val="0"/>
              </a:spcAft>
              <a:buSzPts val="1600"/>
              <a:buChar char="●"/>
            </a:pPr>
            <a:r>
              <a:rPr lang="es-419" sz="1600"/>
              <a:t>Planification</a:t>
            </a:r>
            <a:endParaRPr sz="1600"/>
          </a:p>
          <a:p>
            <a:pPr indent="-330200" lvl="0" marL="457200" rtl="0" algn="l">
              <a:spcBef>
                <a:spcPts val="0"/>
              </a:spcBef>
              <a:spcAft>
                <a:spcPts val="0"/>
              </a:spcAft>
              <a:buSzPts val="1600"/>
              <a:buChar char="●"/>
            </a:pPr>
            <a:r>
              <a:rPr lang="es-419" sz="1600"/>
              <a:t>Installation</a:t>
            </a:r>
            <a:endParaRPr sz="1600"/>
          </a:p>
          <a:p>
            <a:pPr indent="-330200" lvl="0" marL="457200" rtl="0" algn="l">
              <a:spcBef>
                <a:spcPts val="0"/>
              </a:spcBef>
              <a:spcAft>
                <a:spcPts val="0"/>
              </a:spcAft>
              <a:buSzPts val="1600"/>
              <a:buChar char="●"/>
            </a:pPr>
            <a:r>
              <a:rPr lang="es-419" sz="1600"/>
              <a:t>Attract farmers</a:t>
            </a:r>
            <a:endParaRPr sz="1600"/>
          </a:p>
          <a:p>
            <a:pPr indent="-330200" lvl="0" marL="457200" rtl="0" algn="l">
              <a:spcBef>
                <a:spcPts val="0"/>
              </a:spcBef>
              <a:spcAft>
                <a:spcPts val="0"/>
              </a:spcAft>
              <a:buSzPts val="1600"/>
              <a:buChar char="●"/>
            </a:pPr>
            <a:r>
              <a:rPr lang="es-419" sz="1600"/>
              <a:t>Development Phase 1</a:t>
            </a:r>
            <a:endParaRPr sz="1600"/>
          </a:p>
          <a:p>
            <a:pPr indent="-342900" lvl="0" marL="457200" rtl="0" algn="l">
              <a:spcBef>
                <a:spcPts val="0"/>
              </a:spcBef>
              <a:spcAft>
                <a:spcPts val="0"/>
              </a:spcAft>
              <a:buSzPts val="1800"/>
              <a:buChar char="●"/>
            </a:pPr>
            <a:r>
              <a:rPr lang="es-419" sz="1600"/>
              <a:t>Development Phase 2</a:t>
            </a:r>
            <a:endParaRPr/>
          </a:p>
          <a:p>
            <a:pPr indent="0" lvl="0" marL="0" rtl="0" algn="l">
              <a:spcBef>
                <a:spcPts val="1600"/>
              </a:spcBef>
              <a:spcAft>
                <a:spcPts val="1600"/>
              </a:spcAft>
              <a:buNone/>
            </a:pPr>
            <a:r>
              <a:t/>
            </a:r>
            <a:endParaRPr/>
          </a:p>
        </p:txBody>
      </p:sp>
      <p:pic>
        <p:nvPicPr>
          <p:cNvPr id="379" name="Google Shape;379;p51"/>
          <p:cNvPicPr preferRelativeResize="0"/>
          <p:nvPr/>
        </p:nvPicPr>
        <p:blipFill>
          <a:blip r:embed="rId3">
            <a:alphaModFix/>
          </a:blip>
          <a:stretch>
            <a:fillRect/>
          </a:stretch>
        </p:blipFill>
        <p:spPr>
          <a:xfrm>
            <a:off x="160725" y="1152700"/>
            <a:ext cx="6218051" cy="3629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RISK MANAGEMENT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What is Sprout?</a:t>
            </a:r>
            <a:endParaRPr/>
          </a:p>
        </p:txBody>
      </p:sp>
      <p:sp>
        <p:nvSpPr>
          <p:cNvPr id="82" name="Google Shape;82;p17"/>
          <p:cNvSpPr txBox="1"/>
          <p:nvPr>
            <p:ph idx="1" type="body"/>
          </p:nvPr>
        </p:nvSpPr>
        <p:spPr>
          <a:xfrm>
            <a:off x="1146225" y="1234075"/>
            <a:ext cx="2833800" cy="3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t>Focus on social change</a:t>
            </a:r>
            <a:endParaRPr sz="1400"/>
          </a:p>
          <a:p>
            <a:pPr indent="0" lvl="0" marL="0" rtl="0" algn="l">
              <a:spcBef>
                <a:spcPts val="1600"/>
              </a:spcBef>
              <a:spcAft>
                <a:spcPts val="0"/>
              </a:spcAft>
              <a:buNone/>
            </a:pPr>
            <a:r>
              <a:rPr b="1" lang="es-419" sz="1400"/>
              <a:t>Vision:</a:t>
            </a:r>
            <a:endParaRPr b="1" sz="1400"/>
          </a:p>
          <a:p>
            <a:pPr indent="0" lvl="0" marL="0" rtl="0" algn="l">
              <a:spcBef>
                <a:spcPts val="1600"/>
              </a:spcBef>
              <a:spcAft>
                <a:spcPts val="0"/>
              </a:spcAft>
              <a:buNone/>
            </a:pPr>
            <a:r>
              <a:rPr lang="es-419" sz="1400"/>
              <a:t>Transform how we grow, share, and consume our food.</a:t>
            </a:r>
            <a:endParaRPr sz="1400"/>
          </a:p>
          <a:p>
            <a:pPr indent="0" lvl="0" marL="0" rtl="0" algn="l">
              <a:spcBef>
                <a:spcPts val="1600"/>
              </a:spcBef>
              <a:spcAft>
                <a:spcPts val="0"/>
              </a:spcAft>
              <a:buNone/>
            </a:pPr>
            <a:r>
              <a:rPr b="1" lang="es-419" sz="1400"/>
              <a:t>Mission:</a:t>
            </a:r>
            <a:endParaRPr b="1" sz="1400"/>
          </a:p>
          <a:p>
            <a:pPr indent="0" lvl="0" marL="0" rtl="0" algn="l">
              <a:spcBef>
                <a:spcPts val="1600"/>
              </a:spcBef>
              <a:spcAft>
                <a:spcPts val="1600"/>
              </a:spcAft>
              <a:buNone/>
            </a:pPr>
            <a:r>
              <a:rPr lang="es-419" sz="1400"/>
              <a:t>Create a mutually beneficial relationship between </a:t>
            </a:r>
            <a:r>
              <a:rPr i="1" lang="es-419" sz="1400"/>
              <a:t>local farmers</a:t>
            </a:r>
            <a:r>
              <a:rPr lang="es-419" sz="1400"/>
              <a:t>, </a:t>
            </a:r>
            <a:r>
              <a:rPr i="1" lang="es-419" sz="1400"/>
              <a:t>customers</a:t>
            </a:r>
            <a:r>
              <a:rPr lang="es-419" sz="1400"/>
              <a:t>, and the </a:t>
            </a:r>
            <a:r>
              <a:rPr i="1" lang="es-419" sz="1400"/>
              <a:t>environment </a:t>
            </a:r>
            <a:r>
              <a:rPr lang="es-419" sz="1400"/>
              <a:t>through </a:t>
            </a:r>
            <a:r>
              <a:rPr i="1" lang="es-419" sz="1400"/>
              <a:t>fair exchange</a:t>
            </a:r>
            <a:r>
              <a:rPr lang="es-419" sz="1400"/>
              <a:t> and </a:t>
            </a:r>
            <a:r>
              <a:rPr i="1" lang="es-419" sz="1400"/>
              <a:t>shared farm experience.</a:t>
            </a:r>
            <a:endParaRPr sz="1400"/>
          </a:p>
        </p:txBody>
      </p:sp>
      <p:pic>
        <p:nvPicPr>
          <p:cNvPr id="83" name="Google Shape;83;p17"/>
          <p:cNvPicPr preferRelativeResize="0"/>
          <p:nvPr/>
        </p:nvPicPr>
        <p:blipFill>
          <a:blip r:embed="rId3">
            <a:alphaModFix/>
          </a:blip>
          <a:stretch>
            <a:fillRect/>
          </a:stretch>
        </p:blipFill>
        <p:spPr>
          <a:xfrm>
            <a:off x="4163925" y="1472200"/>
            <a:ext cx="3611949" cy="3127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Risk Management Strategies</a:t>
            </a:r>
            <a:endParaRPr/>
          </a:p>
        </p:txBody>
      </p:sp>
      <p:sp>
        <p:nvSpPr>
          <p:cNvPr id="390" name="Google Shape;39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Market Scope Strategy</a:t>
            </a:r>
            <a:endParaRPr/>
          </a:p>
          <a:p>
            <a:pPr indent="-317500" lvl="1" marL="914400" rtl="0" algn="l">
              <a:spcBef>
                <a:spcPts val="0"/>
              </a:spcBef>
              <a:spcAft>
                <a:spcPts val="0"/>
              </a:spcAft>
              <a:buSzPts val="1400"/>
              <a:buChar char="○"/>
            </a:pPr>
            <a:r>
              <a:rPr lang="es-419"/>
              <a:t>Narrow-scope Strategy</a:t>
            </a:r>
            <a:endParaRPr/>
          </a:p>
          <a:p>
            <a:pPr indent="-317500" lvl="1" marL="914400" rtl="0" algn="l">
              <a:spcBef>
                <a:spcPts val="0"/>
              </a:spcBef>
              <a:spcAft>
                <a:spcPts val="0"/>
              </a:spcAft>
              <a:buSzPts val="1400"/>
              <a:buChar char="○"/>
            </a:pPr>
            <a:r>
              <a:rPr lang="es-419"/>
              <a:t>Avoid direct competition with larger companies</a:t>
            </a:r>
            <a:endParaRPr/>
          </a:p>
          <a:p>
            <a:pPr indent="-317500" lvl="1" marL="914400" rtl="0" algn="l">
              <a:spcBef>
                <a:spcPts val="0"/>
              </a:spcBef>
              <a:spcAft>
                <a:spcPts val="0"/>
              </a:spcAft>
              <a:buSzPts val="1400"/>
              <a:buChar char="○"/>
            </a:pPr>
            <a:r>
              <a:rPr lang="es-419"/>
              <a:t>Focus on quality</a:t>
            </a:r>
            <a:endParaRPr/>
          </a:p>
          <a:p>
            <a:pPr indent="-317500" lvl="1" marL="914400" rtl="0" algn="l">
              <a:spcBef>
                <a:spcPts val="0"/>
              </a:spcBef>
              <a:spcAft>
                <a:spcPts val="0"/>
              </a:spcAft>
              <a:buSzPts val="1400"/>
              <a:buChar char="○"/>
            </a:pPr>
            <a:r>
              <a:rPr lang="es-419"/>
              <a:t>High profit niche</a:t>
            </a:r>
            <a:endParaRPr/>
          </a:p>
          <a:p>
            <a:pPr indent="-342900" lvl="0" marL="457200" rtl="0" algn="l">
              <a:spcBef>
                <a:spcPts val="0"/>
              </a:spcBef>
              <a:spcAft>
                <a:spcPts val="0"/>
              </a:spcAft>
              <a:buSzPts val="1800"/>
              <a:buChar char="●"/>
            </a:pPr>
            <a:r>
              <a:rPr lang="es-419"/>
              <a:t>Imitation Strategy</a:t>
            </a:r>
            <a:endParaRPr/>
          </a:p>
          <a:p>
            <a:pPr indent="-317500" lvl="1" marL="914400" rtl="0" algn="l">
              <a:spcBef>
                <a:spcPts val="0"/>
              </a:spcBef>
              <a:spcAft>
                <a:spcPts val="0"/>
              </a:spcAft>
              <a:buSzPts val="1400"/>
              <a:buChar char="○"/>
            </a:pPr>
            <a:r>
              <a:rPr lang="es-419"/>
              <a:t>Study practices from successful firms</a:t>
            </a:r>
            <a:endParaRPr/>
          </a:p>
          <a:p>
            <a:pPr indent="-317500" lvl="1" marL="914400" rtl="0" algn="l">
              <a:spcBef>
                <a:spcPts val="0"/>
              </a:spcBef>
              <a:spcAft>
                <a:spcPts val="0"/>
              </a:spcAft>
              <a:buSzPts val="1400"/>
              <a:buChar char="○"/>
            </a:pPr>
            <a:r>
              <a:rPr lang="es-419"/>
              <a:t>Put emphasis on distinctive factors</a:t>
            </a:r>
            <a:endParaRPr/>
          </a:p>
          <a:p>
            <a:pPr indent="-342900" lvl="0" marL="457200" rtl="0" algn="l">
              <a:spcBef>
                <a:spcPts val="0"/>
              </a:spcBef>
              <a:spcAft>
                <a:spcPts val="0"/>
              </a:spcAft>
              <a:buSzPts val="1800"/>
              <a:buChar char="●"/>
            </a:pPr>
            <a:r>
              <a:rPr lang="es-419"/>
              <a:t>New Business Mindset</a:t>
            </a:r>
            <a:endParaRPr/>
          </a:p>
          <a:p>
            <a:pPr indent="-317500" lvl="1" marL="914400" rtl="0" algn="l">
              <a:spcBef>
                <a:spcPts val="0"/>
              </a:spcBef>
              <a:spcAft>
                <a:spcPts val="0"/>
              </a:spcAft>
              <a:buSzPts val="1400"/>
              <a:buChar char="○"/>
            </a:pPr>
            <a:r>
              <a:rPr lang="es-419"/>
              <a:t>Clean slate to implement procedures</a:t>
            </a:r>
            <a:endParaRPr/>
          </a:p>
          <a:p>
            <a:pPr indent="-317500" lvl="1" marL="914400" rtl="0" algn="l">
              <a:spcBef>
                <a:spcPts val="0"/>
              </a:spcBef>
              <a:spcAft>
                <a:spcPts val="0"/>
              </a:spcAft>
              <a:buSzPts val="1400"/>
              <a:buChar char="○"/>
            </a:pPr>
            <a:r>
              <a:rPr lang="es-419"/>
              <a:t>Flexibility to adapt to future changes</a:t>
            </a:r>
            <a:endParaRPr/>
          </a:p>
        </p:txBody>
      </p:sp>
      <p:pic>
        <p:nvPicPr>
          <p:cNvPr id="391" name="Google Shape;391;p53"/>
          <p:cNvPicPr preferRelativeResize="0"/>
          <p:nvPr/>
        </p:nvPicPr>
        <p:blipFill>
          <a:blip r:embed="rId3">
            <a:alphaModFix/>
          </a:blip>
          <a:stretch>
            <a:fillRect/>
          </a:stretch>
        </p:blipFill>
        <p:spPr>
          <a:xfrm>
            <a:off x="5035175" y="1503800"/>
            <a:ext cx="3797124" cy="2135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Risk Matrix</a:t>
            </a:r>
            <a:endParaRPr/>
          </a:p>
        </p:txBody>
      </p:sp>
      <p:graphicFrame>
        <p:nvGraphicFramePr>
          <p:cNvPr id="397" name="Google Shape;397;p54"/>
          <p:cNvGraphicFramePr/>
          <p:nvPr/>
        </p:nvGraphicFramePr>
        <p:xfrm>
          <a:off x="952500" y="1283425"/>
          <a:ext cx="3000000" cy="3000000"/>
        </p:xfrm>
        <a:graphic>
          <a:graphicData uri="http://schemas.openxmlformats.org/drawingml/2006/table">
            <a:tbl>
              <a:tblPr>
                <a:noFill/>
                <a:tableStyleId>{021C3E51-B377-4D70-A1C7-6F572975CF74}</a:tableStyleId>
              </a:tblPr>
              <a:tblGrid>
                <a:gridCol w="5397625"/>
                <a:gridCol w="1841375"/>
              </a:tblGrid>
              <a:tr h="381000">
                <a:tc>
                  <a:txBody>
                    <a:bodyPr/>
                    <a:lstStyle/>
                    <a:p>
                      <a:pPr indent="0" lvl="0" marL="0" rtl="0" algn="l">
                        <a:spcBef>
                          <a:spcPts val="0"/>
                        </a:spcBef>
                        <a:spcAft>
                          <a:spcPts val="0"/>
                        </a:spcAft>
                        <a:buNone/>
                      </a:pPr>
                      <a:r>
                        <a:rPr b="1" lang="es-419"/>
                        <a:t>Risk</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es-419"/>
                        <a:t>Level</a:t>
                      </a:r>
                      <a:endParaRPr b="1"/>
                    </a:p>
                  </a:txBody>
                  <a:tcPr marT="91425" marB="91425" marR="91425" marL="91425">
                    <a:solidFill>
                      <a:schemeClr val="lt2"/>
                    </a:solidFill>
                  </a:tcPr>
                </a:tc>
              </a:tr>
              <a:tr h="381000">
                <a:tc>
                  <a:txBody>
                    <a:bodyPr/>
                    <a:lstStyle/>
                    <a:p>
                      <a:pPr indent="0" lvl="0" marL="0" rtl="0" algn="l">
                        <a:spcBef>
                          <a:spcPts val="0"/>
                        </a:spcBef>
                        <a:spcAft>
                          <a:spcPts val="0"/>
                        </a:spcAft>
                        <a:buNone/>
                      </a:pPr>
                      <a:r>
                        <a:rPr lang="es-419"/>
                        <a:t>Direct competition with bigger companies</a:t>
                      </a:r>
                      <a:endParaRPr/>
                    </a:p>
                  </a:txBody>
                  <a:tcPr marT="91425" marB="91425" marR="91425" marL="91425"/>
                </a:tc>
                <a:tc>
                  <a:txBody>
                    <a:bodyPr/>
                    <a:lstStyle/>
                    <a:p>
                      <a:pPr indent="0" lvl="0" marL="0" rtl="0" algn="l">
                        <a:spcBef>
                          <a:spcPts val="0"/>
                        </a:spcBef>
                        <a:spcAft>
                          <a:spcPts val="0"/>
                        </a:spcAft>
                        <a:buNone/>
                      </a:pPr>
                      <a:r>
                        <a:rPr lang="es-419"/>
                        <a:t>High</a:t>
                      </a:r>
                      <a:endParaRPr/>
                    </a:p>
                  </a:txBody>
                  <a:tcPr marT="91425" marB="91425" marR="91425" marL="91425">
                    <a:solidFill>
                      <a:srgbClr val="FF9900"/>
                    </a:solidFill>
                  </a:tcPr>
                </a:tc>
              </a:tr>
              <a:tr h="381000">
                <a:tc>
                  <a:txBody>
                    <a:bodyPr/>
                    <a:lstStyle/>
                    <a:p>
                      <a:pPr indent="0" lvl="0" marL="0" rtl="0" algn="l">
                        <a:spcBef>
                          <a:spcPts val="0"/>
                        </a:spcBef>
                        <a:spcAft>
                          <a:spcPts val="0"/>
                        </a:spcAft>
                        <a:buNone/>
                      </a:pPr>
                      <a:r>
                        <a:rPr lang="es-419"/>
                        <a:t>Decrease in the size and attractiveness of our market segment</a:t>
                      </a:r>
                      <a:endParaRPr/>
                    </a:p>
                  </a:txBody>
                  <a:tcPr marT="91425" marB="91425" marR="91425" marL="91425"/>
                </a:tc>
                <a:tc>
                  <a:txBody>
                    <a:bodyPr/>
                    <a:lstStyle/>
                    <a:p>
                      <a:pPr indent="0" lvl="0" marL="0" rtl="0" algn="l">
                        <a:spcBef>
                          <a:spcPts val="0"/>
                        </a:spcBef>
                        <a:spcAft>
                          <a:spcPts val="0"/>
                        </a:spcAft>
                        <a:buNone/>
                      </a:pPr>
                      <a:r>
                        <a:rPr lang="es-419"/>
                        <a:t>Low</a:t>
                      </a:r>
                      <a:endParaRPr/>
                    </a:p>
                  </a:txBody>
                  <a:tcPr marT="91425" marB="91425" marR="91425" marL="91425">
                    <a:solidFill>
                      <a:srgbClr val="93C47D"/>
                    </a:solidFill>
                  </a:tcPr>
                </a:tc>
              </a:tr>
              <a:tr h="381000">
                <a:tc>
                  <a:txBody>
                    <a:bodyPr/>
                    <a:lstStyle/>
                    <a:p>
                      <a:pPr indent="0" lvl="0" marL="0" rtl="0" algn="l">
                        <a:spcBef>
                          <a:spcPts val="0"/>
                        </a:spcBef>
                        <a:spcAft>
                          <a:spcPts val="0"/>
                        </a:spcAft>
                        <a:buNone/>
                      </a:pPr>
                      <a:r>
                        <a:rPr lang="es-419"/>
                        <a:t>Finding investors interested in the company</a:t>
                      </a:r>
                      <a:endParaRPr/>
                    </a:p>
                  </a:txBody>
                  <a:tcPr marT="91425" marB="91425" marR="91425" marL="91425"/>
                </a:tc>
                <a:tc>
                  <a:txBody>
                    <a:bodyPr/>
                    <a:lstStyle/>
                    <a:p>
                      <a:pPr indent="0" lvl="0" marL="0" rtl="0" algn="l">
                        <a:spcBef>
                          <a:spcPts val="0"/>
                        </a:spcBef>
                        <a:spcAft>
                          <a:spcPts val="0"/>
                        </a:spcAft>
                        <a:buNone/>
                      </a:pPr>
                      <a:r>
                        <a:rPr lang="es-419"/>
                        <a:t>High</a:t>
                      </a:r>
                      <a:endParaRPr/>
                    </a:p>
                  </a:txBody>
                  <a:tcPr marT="91425" marB="91425" marR="91425" marL="91425">
                    <a:solidFill>
                      <a:srgbClr val="FF9900"/>
                    </a:solidFill>
                  </a:tcPr>
                </a:tc>
              </a:tr>
              <a:tr h="381000">
                <a:tc>
                  <a:txBody>
                    <a:bodyPr/>
                    <a:lstStyle/>
                    <a:p>
                      <a:pPr indent="0" lvl="0" marL="0" rtl="0" algn="l">
                        <a:spcBef>
                          <a:spcPts val="0"/>
                        </a:spcBef>
                        <a:spcAft>
                          <a:spcPts val="0"/>
                        </a:spcAft>
                        <a:buNone/>
                      </a:pPr>
                      <a:r>
                        <a:rPr lang="es-419"/>
                        <a:t>Hired employees underperform on their tasks</a:t>
                      </a:r>
                      <a:endParaRPr/>
                    </a:p>
                  </a:txBody>
                  <a:tcPr marT="91425" marB="91425" marR="91425" marL="91425"/>
                </a:tc>
                <a:tc>
                  <a:txBody>
                    <a:bodyPr/>
                    <a:lstStyle/>
                    <a:p>
                      <a:pPr indent="0" lvl="0" marL="0" rtl="0" algn="l">
                        <a:spcBef>
                          <a:spcPts val="0"/>
                        </a:spcBef>
                        <a:spcAft>
                          <a:spcPts val="0"/>
                        </a:spcAft>
                        <a:buNone/>
                      </a:pPr>
                      <a:r>
                        <a:rPr lang="es-419"/>
                        <a:t>Moderate</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lang="es-419"/>
                        <a:t>Finding farmers willing to partner with the company</a:t>
                      </a:r>
                      <a:endParaRPr/>
                    </a:p>
                  </a:txBody>
                  <a:tcPr marT="91425" marB="91425" marR="91425" marL="91425"/>
                </a:tc>
                <a:tc>
                  <a:txBody>
                    <a:bodyPr/>
                    <a:lstStyle/>
                    <a:p>
                      <a:pPr indent="0" lvl="0" marL="0" rtl="0" algn="l">
                        <a:spcBef>
                          <a:spcPts val="0"/>
                        </a:spcBef>
                        <a:spcAft>
                          <a:spcPts val="0"/>
                        </a:spcAft>
                        <a:buNone/>
                      </a:pPr>
                      <a:r>
                        <a:rPr lang="es-419"/>
                        <a:t>High</a:t>
                      </a:r>
                      <a:endParaRPr/>
                    </a:p>
                  </a:txBody>
                  <a:tcPr marT="91425" marB="91425" marR="91425" marL="91425">
                    <a:solidFill>
                      <a:srgbClr val="FF9900"/>
                    </a:solidFill>
                  </a:tcPr>
                </a:tc>
              </a:tr>
              <a:tr h="381000">
                <a:tc>
                  <a:txBody>
                    <a:bodyPr/>
                    <a:lstStyle/>
                    <a:p>
                      <a:pPr indent="0" lvl="0" marL="0" rtl="0" algn="l">
                        <a:spcBef>
                          <a:spcPts val="0"/>
                        </a:spcBef>
                        <a:spcAft>
                          <a:spcPts val="0"/>
                        </a:spcAft>
                        <a:buNone/>
                      </a:pPr>
                      <a:r>
                        <a:rPr lang="es-419"/>
                        <a:t>Customers who sign up in the app are less than expected</a:t>
                      </a:r>
                      <a:endParaRPr/>
                    </a:p>
                  </a:txBody>
                  <a:tcPr marT="91425" marB="91425" marR="91425" marL="91425"/>
                </a:tc>
                <a:tc>
                  <a:txBody>
                    <a:bodyPr/>
                    <a:lstStyle/>
                    <a:p>
                      <a:pPr indent="0" lvl="0" marL="0" rtl="0" algn="l">
                        <a:spcBef>
                          <a:spcPts val="0"/>
                        </a:spcBef>
                        <a:spcAft>
                          <a:spcPts val="0"/>
                        </a:spcAft>
                        <a:buNone/>
                      </a:pPr>
                      <a:r>
                        <a:rPr lang="es-419"/>
                        <a:t>Moderate</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lang="es-419"/>
                        <a:t>Promotion strategies do not reach expected number of customers</a:t>
                      </a:r>
                      <a:endParaRPr/>
                    </a:p>
                  </a:txBody>
                  <a:tcPr marT="91425" marB="91425" marR="91425" marL="91425"/>
                </a:tc>
                <a:tc>
                  <a:txBody>
                    <a:bodyPr/>
                    <a:lstStyle/>
                    <a:p>
                      <a:pPr indent="0" lvl="0" marL="0" rtl="0" algn="l">
                        <a:spcBef>
                          <a:spcPts val="0"/>
                        </a:spcBef>
                        <a:spcAft>
                          <a:spcPts val="0"/>
                        </a:spcAft>
                        <a:buNone/>
                      </a:pPr>
                      <a:r>
                        <a:rPr lang="es-419"/>
                        <a:t>Low</a:t>
                      </a:r>
                      <a:endParaRPr/>
                    </a:p>
                  </a:txBody>
                  <a:tcPr marT="91425" marB="91425" marR="91425" marL="91425">
                    <a:solidFill>
                      <a:srgbClr val="93C47D"/>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THANK YOU!</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Balance Sheet Year 0</a:t>
            </a:r>
            <a:endParaRPr/>
          </a:p>
        </p:txBody>
      </p:sp>
      <p:sp>
        <p:nvSpPr>
          <p:cNvPr id="408" name="Google Shape;408;p56"/>
          <p:cNvSpPr txBox="1"/>
          <p:nvPr>
            <p:ph idx="1" type="body"/>
          </p:nvPr>
        </p:nvSpPr>
        <p:spPr>
          <a:xfrm>
            <a:off x="311700" y="3348525"/>
            <a:ext cx="8520600" cy="14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Initial investment:</a:t>
            </a:r>
            <a:endParaRPr/>
          </a:p>
          <a:p>
            <a:pPr indent="457200" lvl="0" marL="0" rtl="0" algn="l">
              <a:spcBef>
                <a:spcPts val="1600"/>
              </a:spcBef>
              <a:spcAft>
                <a:spcPts val="0"/>
              </a:spcAft>
              <a:buNone/>
            </a:pPr>
            <a:r>
              <a:rPr lang="es-419"/>
              <a:t>€7,500.00 for each founder</a:t>
            </a:r>
            <a:endParaRPr/>
          </a:p>
          <a:p>
            <a:pPr indent="457200" lvl="0" marL="0" rtl="0" algn="l">
              <a:spcBef>
                <a:spcPts val="1600"/>
              </a:spcBef>
              <a:spcAft>
                <a:spcPts val="0"/>
              </a:spcAft>
              <a:buNone/>
            </a:pPr>
            <a:r>
              <a:rPr lang="es-419"/>
              <a:t>€11,156.00 from investor(s)</a:t>
            </a:r>
            <a:endParaRPr/>
          </a:p>
          <a:p>
            <a:pPr indent="0" lvl="0" marL="0" rtl="0" algn="l">
              <a:spcBef>
                <a:spcPts val="1600"/>
              </a:spcBef>
              <a:spcAft>
                <a:spcPts val="1600"/>
              </a:spcAft>
              <a:buNone/>
            </a:pPr>
            <a:r>
              <a:t/>
            </a:r>
            <a:endParaRPr/>
          </a:p>
        </p:txBody>
      </p:sp>
      <p:pic>
        <p:nvPicPr>
          <p:cNvPr id="409" name="Google Shape;409;p56"/>
          <p:cNvPicPr preferRelativeResize="0"/>
          <p:nvPr/>
        </p:nvPicPr>
        <p:blipFill>
          <a:blip r:embed="rId3">
            <a:alphaModFix/>
          </a:blip>
          <a:stretch>
            <a:fillRect/>
          </a:stretch>
        </p:blipFill>
        <p:spPr>
          <a:xfrm>
            <a:off x="1785938" y="1192525"/>
            <a:ext cx="5572125" cy="198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397200" y="605825"/>
            <a:ext cx="4401050" cy="3931850"/>
          </a:xfrm>
          <a:prstGeom prst="rect">
            <a:avLst/>
          </a:prstGeom>
          <a:noFill/>
          <a:ln>
            <a:noFill/>
          </a:ln>
        </p:spPr>
      </p:pic>
      <p:pic>
        <p:nvPicPr>
          <p:cNvPr id="89" name="Google Shape;89;p18"/>
          <p:cNvPicPr preferRelativeResize="0"/>
          <p:nvPr/>
        </p:nvPicPr>
        <p:blipFill>
          <a:blip r:embed="rId4">
            <a:alphaModFix/>
          </a:blip>
          <a:stretch>
            <a:fillRect/>
          </a:stretch>
        </p:blipFill>
        <p:spPr>
          <a:xfrm>
            <a:off x="4881575" y="1488295"/>
            <a:ext cx="4195924" cy="260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Meet the Team</a:t>
            </a:r>
            <a:endParaRPr/>
          </a:p>
        </p:txBody>
      </p:sp>
      <p:sp>
        <p:nvSpPr>
          <p:cNvPr id="95" name="Google Shape;95;p19"/>
          <p:cNvSpPr txBox="1"/>
          <p:nvPr/>
        </p:nvSpPr>
        <p:spPr>
          <a:xfrm>
            <a:off x="1779875" y="3582225"/>
            <a:ext cx="1845000" cy="82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000">
                <a:latin typeface="Calibri"/>
                <a:ea typeface="Calibri"/>
                <a:cs typeface="Calibri"/>
                <a:sym typeface="Calibri"/>
              </a:rPr>
              <a:t>Valdemar Hernández Siles</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Mexico</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Digital Systems Engineer</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latin typeface="Calibri"/>
              <a:ea typeface="Calibri"/>
              <a:cs typeface="Calibri"/>
              <a:sym typeface="Calibri"/>
            </a:endParaRPr>
          </a:p>
        </p:txBody>
      </p:sp>
      <p:sp>
        <p:nvSpPr>
          <p:cNvPr id="96" name="Google Shape;96;p19"/>
          <p:cNvSpPr txBox="1"/>
          <p:nvPr/>
        </p:nvSpPr>
        <p:spPr>
          <a:xfrm>
            <a:off x="3637875" y="2906625"/>
            <a:ext cx="1845000" cy="8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Nejada Karriqi</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Albania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Software Engineer</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Science Master Student</a:t>
            </a:r>
            <a:endParaRPr sz="1000">
              <a:latin typeface="Calibri"/>
              <a:ea typeface="Calibri"/>
              <a:cs typeface="Calibri"/>
              <a:sym typeface="Calibri"/>
            </a:endParaRPr>
          </a:p>
        </p:txBody>
      </p:sp>
      <p:sp>
        <p:nvSpPr>
          <p:cNvPr id="97" name="Google Shape;97;p19"/>
          <p:cNvSpPr txBox="1"/>
          <p:nvPr/>
        </p:nvSpPr>
        <p:spPr>
          <a:xfrm>
            <a:off x="7030588" y="2778375"/>
            <a:ext cx="2009100" cy="9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Julio Candela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Peru</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Scientist</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p>
        </p:txBody>
      </p:sp>
      <p:sp>
        <p:nvSpPr>
          <p:cNvPr id="98" name="Google Shape;98;p19"/>
          <p:cNvSpPr txBox="1"/>
          <p:nvPr/>
        </p:nvSpPr>
        <p:spPr>
          <a:xfrm>
            <a:off x="83600" y="2875550"/>
            <a:ext cx="2009100" cy="9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Ariston Lim</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Indonesia</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Business Analyst</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BDMA Masters Student</a:t>
            </a:r>
            <a:endParaRPr sz="1000">
              <a:latin typeface="Calibri"/>
              <a:ea typeface="Calibri"/>
              <a:cs typeface="Calibri"/>
              <a:sym typeface="Calibri"/>
            </a:endParaRPr>
          </a:p>
        </p:txBody>
      </p:sp>
      <p:pic>
        <p:nvPicPr>
          <p:cNvPr id="99" name="Google Shape;99;p19"/>
          <p:cNvPicPr preferRelativeResize="0"/>
          <p:nvPr/>
        </p:nvPicPr>
        <p:blipFill>
          <a:blip r:embed="rId3">
            <a:alphaModFix/>
          </a:blip>
          <a:stretch>
            <a:fillRect/>
          </a:stretch>
        </p:blipFill>
        <p:spPr>
          <a:xfrm>
            <a:off x="1889171" y="1962150"/>
            <a:ext cx="1735700" cy="1633600"/>
          </a:xfrm>
          <a:prstGeom prst="rect">
            <a:avLst/>
          </a:prstGeom>
          <a:noFill/>
          <a:ln>
            <a:noFill/>
          </a:ln>
        </p:spPr>
      </p:pic>
      <p:pic>
        <p:nvPicPr>
          <p:cNvPr id="100" name="Google Shape;100;p19"/>
          <p:cNvPicPr preferRelativeResize="0"/>
          <p:nvPr/>
        </p:nvPicPr>
        <p:blipFill>
          <a:blip r:embed="rId4">
            <a:alphaModFix/>
          </a:blip>
          <a:stretch>
            <a:fillRect/>
          </a:stretch>
        </p:blipFill>
        <p:spPr>
          <a:xfrm>
            <a:off x="304709" y="1331109"/>
            <a:ext cx="1566875" cy="1566875"/>
          </a:xfrm>
          <a:prstGeom prst="rect">
            <a:avLst/>
          </a:prstGeom>
          <a:noFill/>
          <a:ln>
            <a:noFill/>
          </a:ln>
        </p:spPr>
      </p:pic>
      <p:pic>
        <p:nvPicPr>
          <p:cNvPr id="101" name="Google Shape;101;p19"/>
          <p:cNvPicPr preferRelativeResize="0"/>
          <p:nvPr/>
        </p:nvPicPr>
        <p:blipFill>
          <a:blip r:embed="rId5">
            <a:alphaModFix/>
          </a:blip>
          <a:stretch>
            <a:fillRect/>
          </a:stretch>
        </p:blipFill>
        <p:spPr>
          <a:xfrm>
            <a:off x="3680351" y="1256546"/>
            <a:ext cx="1762587" cy="1715992"/>
          </a:xfrm>
          <a:prstGeom prst="rect">
            <a:avLst/>
          </a:prstGeom>
          <a:noFill/>
          <a:ln>
            <a:noFill/>
          </a:ln>
        </p:spPr>
      </p:pic>
      <p:pic>
        <p:nvPicPr>
          <p:cNvPr id="102" name="Google Shape;102;p19"/>
          <p:cNvPicPr preferRelativeResize="0"/>
          <p:nvPr/>
        </p:nvPicPr>
        <p:blipFill>
          <a:blip r:embed="rId6">
            <a:alphaModFix/>
          </a:blip>
          <a:stretch>
            <a:fillRect/>
          </a:stretch>
        </p:blipFill>
        <p:spPr>
          <a:xfrm>
            <a:off x="7172975" y="1159575"/>
            <a:ext cx="1651095" cy="1715975"/>
          </a:xfrm>
          <a:prstGeom prst="rect">
            <a:avLst/>
          </a:prstGeom>
          <a:noFill/>
          <a:ln>
            <a:noFill/>
          </a:ln>
        </p:spPr>
      </p:pic>
      <p:sp>
        <p:nvSpPr>
          <p:cNvPr id="103" name="Google Shape;103;p19"/>
          <p:cNvSpPr txBox="1"/>
          <p:nvPr/>
        </p:nvSpPr>
        <p:spPr>
          <a:xfrm>
            <a:off x="5406675" y="3582213"/>
            <a:ext cx="1845000" cy="8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419" sz="1000">
                <a:latin typeface="Calibri"/>
                <a:ea typeface="Calibri"/>
                <a:cs typeface="Calibri"/>
                <a:sym typeface="Calibri"/>
              </a:rPr>
              <a:t>Hung Nguyen</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Vietnam</a:t>
            </a:r>
            <a:endParaRPr sz="1000">
              <a:latin typeface="Calibri"/>
              <a:ea typeface="Calibri"/>
              <a:cs typeface="Calibri"/>
              <a:sym typeface="Calibri"/>
            </a:endParaRPr>
          </a:p>
          <a:p>
            <a:pPr indent="0" lvl="0" marL="0" rtl="0" algn="ctr">
              <a:lnSpc>
                <a:spcPct val="115000"/>
              </a:lnSpc>
              <a:spcBef>
                <a:spcPts val="0"/>
              </a:spcBef>
              <a:spcAft>
                <a:spcPts val="0"/>
              </a:spcAft>
              <a:buNone/>
            </a:pPr>
            <a:r>
              <a:rPr lang="es-419" sz="1000">
                <a:latin typeface="Calibri"/>
                <a:ea typeface="Calibri"/>
                <a:cs typeface="Calibri"/>
                <a:sym typeface="Calibri"/>
              </a:rPr>
              <a:t>Data Scientist</a:t>
            </a:r>
            <a:endParaRPr sz="1000">
              <a:latin typeface="Calibri"/>
              <a:ea typeface="Calibri"/>
              <a:cs typeface="Calibri"/>
              <a:sym typeface="Calibri"/>
            </a:endParaRPr>
          </a:p>
          <a:p>
            <a:pPr indent="0" lvl="0" marL="0" rtl="0" algn="ctr">
              <a:spcBef>
                <a:spcPts val="0"/>
              </a:spcBef>
              <a:spcAft>
                <a:spcPts val="0"/>
              </a:spcAft>
              <a:buNone/>
            </a:pPr>
            <a:r>
              <a:rPr lang="es-419" sz="1000">
                <a:latin typeface="Calibri"/>
                <a:ea typeface="Calibri"/>
                <a:cs typeface="Calibri"/>
                <a:sym typeface="Calibri"/>
              </a:rPr>
              <a:t>BDMA Masters Student</a:t>
            </a:r>
            <a:endParaRPr sz="1000">
              <a:latin typeface="Lato"/>
              <a:ea typeface="Lato"/>
              <a:cs typeface="Lato"/>
              <a:sym typeface="Lato"/>
            </a:endParaRPr>
          </a:p>
        </p:txBody>
      </p:sp>
      <p:grpSp>
        <p:nvGrpSpPr>
          <p:cNvPr id="104" name="Google Shape;104;p19"/>
          <p:cNvGrpSpPr/>
          <p:nvPr/>
        </p:nvGrpSpPr>
        <p:grpSpPr>
          <a:xfrm>
            <a:off x="5545746" y="2091559"/>
            <a:ext cx="1566875" cy="1566875"/>
            <a:chOff x="5545746" y="2701159"/>
            <a:chExt cx="1566875" cy="1566875"/>
          </a:xfrm>
        </p:grpSpPr>
        <p:pic>
          <p:nvPicPr>
            <p:cNvPr id="105" name="Google Shape;105;p19"/>
            <p:cNvPicPr preferRelativeResize="0"/>
            <p:nvPr/>
          </p:nvPicPr>
          <p:blipFill>
            <a:blip r:embed="rId4">
              <a:alphaModFix/>
            </a:blip>
            <a:stretch>
              <a:fillRect/>
            </a:stretch>
          </p:blipFill>
          <p:spPr>
            <a:xfrm>
              <a:off x="5545746" y="2701159"/>
              <a:ext cx="1566875" cy="1566875"/>
            </a:xfrm>
            <a:prstGeom prst="rect">
              <a:avLst/>
            </a:prstGeom>
            <a:noFill/>
            <a:ln>
              <a:noFill/>
            </a:ln>
          </p:spPr>
        </p:pic>
        <p:pic>
          <p:nvPicPr>
            <p:cNvPr id="106" name="Google Shape;106;p19"/>
            <p:cNvPicPr preferRelativeResize="0"/>
            <p:nvPr/>
          </p:nvPicPr>
          <p:blipFill rotWithShape="1">
            <a:blip r:embed="rId7">
              <a:alphaModFix/>
            </a:blip>
            <a:srcRect b="10976" l="5244" r="5253" t="0"/>
            <a:stretch/>
          </p:blipFill>
          <p:spPr>
            <a:xfrm>
              <a:off x="5654763" y="2797850"/>
              <a:ext cx="1366200" cy="1419900"/>
            </a:xfrm>
            <a:prstGeom prst="flowChartConnector">
              <a:avLst/>
            </a:prstGeom>
            <a:noFill/>
            <a:ln>
              <a:noFill/>
            </a:ln>
          </p:spPr>
        </p:pic>
      </p:grpSp>
      <p:pic>
        <p:nvPicPr>
          <p:cNvPr id="107" name="Google Shape;107;p19"/>
          <p:cNvPicPr preferRelativeResize="0"/>
          <p:nvPr/>
        </p:nvPicPr>
        <p:blipFill>
          <a:blip r:embed="rId8">
            <a:alphaModFix/>
          </a:blip>
          <a:stretch>
            <a:fillRect/>
          </a:stretch>
        </p:blipFill>
        <p:spPr>
          <a:xfrm>
            <a:off x="428900" y="1543300"/>
            <a:ext cx="1350972" cy="13509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Organizational Chart</a:t>
            </a:r>
            <a:endParaRPr/>
          </a:p>
        </p:txBody>
      </p:sp>
      <p:pic>
        <p:nvPicPr>
          <p:cNvPr id="113" name="Google Shape;113;p20"/>
          <p:cNvPicPr preferRelativeResize="0"/>
          <p:nvPr/>
        </p:nvPicPr>
        <p:blipFill>
          <a:blip r:embed="rId3">
            <a:alphaModFix/>
          </a:blip>
          <a:stretch>
            <a:fillRect/>
          </a:stretch>
        </p:blipFill>
        <p:spPr>
          <a:xfrm>
            <a:off x="1420000" y="1017725"/>
            <a:ext cx="6304004"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SECTOR ANALYSIS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SWOT Analysis</a:t>
            </a:r>
            <a:endParaRPr/>
          </a:p>
        </p:txBody>
      </p:sp>
      <p:graphicFrame>
        <p:nvGraphicFramePr>
          <p:cNvPr id="124" name="Google Shape;124;p22"/>
          <p:cNvGraphicFramePr/>
          <p:nvPr/>
        </p:nvGraphicFramePr>
        <p:xfrm>
          <a:off x="869125" y="1530920"/>
          <a:ext cx="3000000" cy="3000000"/>
        </p:xfrm>
        <a:graphic>
          <a:graphicData uri="http://schemas.openxmlformats.org/drawingml/2006/table">
            <a:tbl>
              <a:tblPr>
                <a:noFill/>
                <a:tableStyleId>{021C3E51-B377-4D70-A1C7-6F572975CF74}</a:tableStyleId>
              </a:tblPr>
              <a:tblGrid>
                <a:gridCol w="3619500"/>
                <a:gridCol w="3619500"/>
              </a:tblGrid>
              <a:tr h="353250">
                <a:tc>
                  <a:txBody>
                    <a:bodyPr/>
                    <a:lstStyle/>
                    <a:p>
                      <a:pPr indent="0" lvl="0" marL="0" rtl="0" algn="l">
                        <a:spcBef>
                          <a:spcPts val="0"/>
                        </a:spcBef>
                        <a:spcAft>
                          <a:spcPts val="0"/>
                        </a:spcAft>
                        <a:buNone/>
                      </a:pPr>
                      <a:r>
                        <a:rPr b="1" lang="es-419">
                          <a:solidFill>
                            <a:srgbClr val="FFFFFF"/>
                          </a:solidFill>
                        </a:rPr>
                        <a:t>Strengths</a:t>
                      </a:r>
                      <a:endParaRPr b="1">
                        <a:solidFill>
                          <a:srgbClr val="FFFFFF"/>
                        </a:solidFill>
                      </a:endParaRPr>
                    </a:p>
                  </a:txBody>
                  <a:tcPr marT="91425" marB="91425" marR="91425" marL="91425">
                    <a:solidFill>
                      <a:srgbClr val="1A9988"/>
                    </a:solidFill>
                  </a:tcPr>
                </a:tc>
                <a:tc>
                  <a:txBody>
                    <a:bodyPr/>
                    <a:lstStyle/>
                    <a:p>
                      <a:pPr indent="0" lvl="0" marL="0" rtl="0" algn="l">
                        <a:spcBef>
                          <a:spcPts val="0"/>
                        </a:spcBef>
                        <a:spcAft>
                          <a:spcPts val="0"/>
                        </a:spcAft>
                        <a:buNone/>
                      </a:pPr>
                      <a:r>
                        <a:rPr b="1" lang="es-419">
                          <a:solidFill>
                            <a:srgbClr val="FFFFFF"/>
                          </a:solidFill>
                        </a:rPr>
                        <a:t>Weaknesses</a:t>
                      </a:r>
                      <a:endParaRPr b="1">
                        <a:solidFill>
                          <a:srgbClr val="FFFFFF"/>
                        </a:solidFill>
                      </a:endParaRPr>
                    </a:p>
                  </a:txBody>
                  <a:tcPr marT="91425" marB="91425" marR="91425" marL="91425">
                    <a:solidFill>
                      <a:srgbClr val="1A9988"/>
                    </a:solidFill>
                  </a:tcPr>
                </a:tc>
              </a:tr>
              <a:tr h="701575">
                <a:tc>
                  <a:txBody>
                    <a:bodyPr/>
                    <a:lstStyle/>
                    <a:p>
                      <a:pPr indent="-317500" lvl="0" marL="457200" rtl="0" algn="l">
                        <a:spcBef>
                          <a:spcPts val="0"/>
                        </a:spcBef>
                        <a:spcAft>
                          <a:spcPts val="0"/>
                        </a:spcAft>
                        <a:buSzPts val="1400"/>
                        <a:buChar char="●"/>
                      </a:pPr>
                      <a:r>
                        <a:rPr lang="es-419"/>
                        <a:t>Attractive for farmers</a:t>
                      </a:r>
                      <a:endParaRPr/>
                    </a:p>
                    <a:p>
                      <a:pPr indent="-317500" lvl="0" marL="457200" rtl="0" algn="l">
                        <a:spcBef>
                          <a:spcPts val="0"/>
                        </a:spcBef>
                        <a:spcAft>
                          <a:spcPts val="0"/>
                        </a:spcAft>
                        <a:buSzPts val="1400"/>
                        <a:buChar char="●"/>
                      </a:pPr>
                      <a:r>
                        <a:rPr lang="es-419"/>
                        <a:t>Provide an experience</a:t>
                      </a:r>
                      <a:endParaRPr/>
                    </a:p>
                    <a:p>
                      <a:pPr indent="-317500" lvl="0" marL="457200" rtl="0" algn="l">
                        <a:spcBef>
                          <a:spcPts val="0"/>
                        </a:spcBef>
                        <a:spcAft>
                          <a:spcPts val="0"/>
                        </a:spcAft>
                        <a:buSzPts val="1400"/>
                        <a:buChar char="●"/>
                      </a:pPr>
                      <a:r>
                        <a:rPr lang="es-419"/>
                        <a:t>Eco-friendly</a:t>
                      </a:r>
                      <a:endParaRPr/>
                    </a:p>
                    <a:p>
                      <a:pPr indent="-317500" lvl="0" marL="457200" rtl="0" algn="l">
                        <a:spcBef>
                          <a:spcPts val="0"/>
                        </a:spcBef>
                        <a:spcAft>
                          <a:spcPts val="0"/>
                        </a:spcAft>
                        <a:buSzPts val="1400"/>
                        <a:buChar char="●"/>
                      </a:pPr>
                      <a:r>
                        <a:rPr lang="es-419"/>
                        <a:t>Subscription model</a:t>
                      </a:r>
                      <a:endParaRPr/>
                    </a:p>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Char char="●"/>
                      </a:pPr>
                      <a:r>
                        <a:rPr lang="es-419"/>
                        <a:t>Lack of capital</a:t>
                      </a:r>
                      <a:endParaRPr/>
                    </a:p>
                    <a:p>
                      <a:pPr indent="-317500" lvl="0" marL="457200" rtl="0" algn="l">
                        <a:spcBef>
                          <a:spcPts val="0"/>
                        </a:spcBef>
                        <a:spcAft>
                          <a:spcPts val="0"/>
                        </a:spcAft>
                        <a:buSzPts val="1400"/>
                        <a:buChar char="●"/>
                      </a:pPr>
                      <a:r>
                        <a:rPr lang="es-419"/>
                        <a:t>More expensive</a:t>
                      </a:r>
                      <a:endParaRPr/>
                    </a:p>
                    <a:p>
                      <a:pPr indent="-317500" lvl="0" marL="457200" rtl="0" algn="l">
                        <a:spcBef>
                          <a:spcPts val="0"/>
                        </a:spcBef>
                        <a:spcAft>
                          <a:spcPts val="0"/>
                        </a:spcAft>
                        <a:buSzPts val="1400"/>
                        <a:buChar char="●"/>
                      </a:pPr>
                      <a:r>
                        <a:rPr lang="es-419"/>
                        <a:t>Logistics</a:t>
                      </a:r>
                      <a:endParaRPr/>
                    </a:p>
                  </a:txBody>
                  <a:tcPr marT="91425" marB="91425" marR="91425" marL="91425"/>
                </a:tc>
              </a:tr>
              <a:tr h="383400">
                <a:tc>
                  <a:txBody>
                    <a:bodyPr/>
                    <a:lstStyle/>
                    <a:p>
                      <a:pPr indent="0" lvl="0" marL="0" rtl="0" algn="l">
                        <a:spcBef>
                          <a:spcPts val="0"/>
                        </a:spcBef>
                        <a:spcAft>
                          <a:spcPts val="0"/>
                        </a:spcAft>
                        <a:buNone/>
                      </a:pPr>
                      <a:r>
                        <a:rPr b="1" lang="es-419">
                          <a:solidFill>
                            <a:srgbClr val="FFFFFF"/>
                          </a:solidFill>
                        </a:rPr>
                        <a:t>Opportunities</a:t>
                      </a:r>
                      <a:endParaRPr b="1">
                        <a:solidFill>
                          <a:srgbClr val="FFFFFF"/>
                        </a:solidFill>
                      </a:endParaRPr>
                    </a:p>
                  </a:txBody>
                  <a:tcPr marT="91425" marB="91425" marR="91425" marL="91425">
                    <a:solidFill>
                      <a:srgbClr val="1A9988"/>
                    </a:solidFill>
                  </a:tcPr>
                </a:tc>
                <a:tc>
                  <a:txBody>
                    <a:bodyPr/>
                    <a:lstStyle/>
                    <a:p>
                      <a:pPr indent="0" lvl="0" marL="0" rtl="0" algn="l">
                        <a:spcBef>
                          <a:spcPts val="0"/>
                        </a:spcBef>
                        <a:spcAft>
                          <a:spcPts val="0"/>
                        </a:spcAft>
                        <a:buNone/>
                      </a:pPr>
                      <a:r>
                        <a:rPr b="1" lang="es-419">
                          <a:solidFill>
                            <a:srgbClr val="FFFFFF"/>
                          </a:solidFill>
                        </a:rPr>
                        <a:t>Threats</a:t>
                      </a:r>
                      <a:endParaRPr b="1">
                        <a:solidFill>
                          <a:srgbClr val="FFFFFF"/>
                        </a:solidFill>
                      </a:endParaRPr>
                    </a:p>
                  </a:txBody>
                  <a:tcPr marT="91425" marB="91425" marR="91425" marL="91425">
                    <a:solidFill>
                      <a:srgbClr val="1A9988"/>
                    </a:solidFill>
                  </a:tcPr>
                </a:tc>
              </a:tr>
              <a:tr h="701575">
                <a:tc>
                  <a:txBody>
                    <a:bodyPr/>
                    <a:lstStyle/>
                    <a:p>
                      <a:pPr indent="-317500" lvl="0" marL="457200" rtl="0" algn="l">
                        <a:spcBef>
                          <a:spcPts val="0"/>
                        </a:spcBef>
                        <a:spcAft>
                          <a:spcPts val="0"/>
                        </a:spcAft>
                        <a:buSzPts val="1400"/>
                        <a:buChar char="●"/>
                      </a:pPr>
                      <a:r>
                        <a:rPr lang="es-419"/>
                        <a:t>Few direct competitors</a:t>
                      </a:r>
                      <a:endParaRPr/>
                    </a:p>
                    <a:p>
                      <a:pPr indent="-317500" lvl="0" marL="457200" rtl="0" algn="l">
                        <a:spcBef>
                          <a:spcPts val="0"/>
                        </a:spcBef>
                        <a:spcAft>
                          <a:spcPts val="0"/>
                        </a:spcAft>
                        <a:buSzPts val="1400"/>
                        <a:buChar char="●"/>
                      </a:pPr>
                      <a:r>
                        <a:rPr lang="es-419"/>
                        <a:t>Healthy trend</a:t>
                      </a:r>
                      <a:endParaRPr/>
                    </a:p>
                    <a:p>
                      <a:pPr indent="-317500" lvl="0" marL="457200" rtl="0" algn="l">
                        <a:spcBef>
                          <a:spcPts val="0"/>
                        </a:spcBef>
                        <a:spcAft>
                          <a:spcPts val="0"/>
                        </a:spcAft>
                        <a:buSzPts val="1400"/>
                        <a:buChar char="●"/>
                      </a:pPr>
                      <a:r>
                        <a:rPr lang="es-419"/>
                        <a:t>Environmental awareness</a:t>
                      </a:r>
                      <a:endParaRPr/>
                    </a:p>
                  </a:txBody>
                  <a:tcPr marT="91425" marB="91425" marR="91425" marL="91425"/>
                </a:tc>
                <a:tc>
                  <a:txBody>
                    <a:bodyPr/>
                    <a:lstStyle/>
                    <a:p>
                      <a:pPr indent="-317500" lvl="0" marL="457200" rtl="0" algn="l">
                        <a:spcBef>
                          <a:spcPts val="0"/>
                        </a:spcBef>
                        <a:spcAft>
                          <a:spcPts val="0"/>
                        </a:spcAft>
                        <a:buSzPts val="1400"/>
                        <a:buChar char="●"/>
                      </a:pPr>
                      <a:r>
                        <a:rPr lang="es-419"/>
                        <a:t>EU Competition/Regulation</a:t>
                      </a:r>
                      <a:endParaRPr/>
                    </a:p>
                    <a:p>
                      <a:pPr indent="-317500" lvl="0" marL="457200" rtl="0" algn="l">
                        <a:spcBef>
                          <a:spcPts val="0"/>
                        </a:spcBef>
                        <a:spcAft>
                          <a:spcPts val="0"/>
                        </a:spcAft>
                        <a:buSzPts val="1400"/>
                        <a:buChar char="●"/>
                      </a:pPr>
                      <a:r>
                        <a:rPr lang="es-419"/>
                        <a:t>Perishable food</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